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6"/>
  </p:notesMasterIdLst>
  <p:sldIdLst>
    <p:sldId id="256" r:id="rId2"/>
    <p:sldId id="320" r:id="rId3"/>
    <p:sldId id="321" r:id="rId4"/>
    <p:sldId id="337" r:id="rId5"/>
    <p:sldId id="357" r:id="rId6"/>
    <p:sldId id="342" r:id="rId7"/>
    <p:sldId id="368" r:id="rId8"/>
    <p:sldId id="374" r:id="rId9"/>
    <p:sldId id="371" r:id="rId10"/>
    <p:sldId id="372" r:id="rId11"/>
    <p:sldId id="373" r:id="rId12"/>
    <p:sldId id="377" r:id="rId13"/>
    <p:sldId id="379" r:id="rId14"/>
    <p:sldId id="380" r:id="rId15"/>
    <p:sldId id="381" r:id="rId16"/>
    <p:sldId id="382" r:id="rId17"/>
    <p:sldId id="369" r:id="rId18"/>
    <p:sldId id="370" r:id="rId19"/>
    <p:sldId id="338" r:id="rId20"/>
    <p:sldId id="339" r:id="rId21"/>
    <p:sldId id="326" r:id="rId22"/>
    <p:sldId id="341" r:id="rId23"/>
    <p:sldId id="303" r:id="rId24"/>
    <p:sldId id="305" r:id="rId25"/>
    <p:sldId id="306" r:id="rId26"/>
    <p:sldId id="307" r:id="rId27"/>
    <p:sldId id="329" r:id="rId28"/>
    <p:sldId id="318" r:id="rId29"/>
    <p:sldId id="317" r:id="rId30"/>
    <p:sldId id="301" r:id="rId31"/>
    <p:sldId id="308" r:id="rId32"/>
    <p:sldId id="309" r:id="rId33"/>
    <p:sldId id="353" r:id="rId34"/>
    <p:sldId id="310" r:id="rId35"/>
    <p:sldId id="315" r:id="rId36"/>
    <p:sldId id="319" r:id="rId37"/>
    <p:sldId id="311" r:id="rId38"/>
    <p:sldId id="313" r:id="rId39"/>
    <p:sldId id="314" r:id="rId40"/>
    <p:sldId id="324" r:id="rId41"/>
    <p:sldId id="365" r:id="rId42"/>
    <p:sldId id="367" r:id="rId43"/>
    <p:sldId id="366" r:id="rId44"/>
    <p:sldId id="316" r:id="rId45"/>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A0E6"/>
    <a:srgbClr val="C9CACA"/>
    <a:srgbClr val="231815"/>
    <a:srgbClr val="004098"/>
    <a:srgbClr val="FFF200"/>
    <a:srgbClr val="FFF2FF"/>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7" autoAdjust="0"/>
    <p:restoredTop sz="93149" autoAdjust="0"/>
  </p:normalViewPr>
  <p:slideViewPr>
    <p:cSldViewPr snapToGrid="0" showGuides="1">
      <p:cViewPr varScale="1">
        <p:scale>
          <a:sx n="106" d="100"/>
          <a:sy n="106" d="100"/>
        </p:scale>
        <p:origin x="-1504" y="-10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3CC244-B5D2-4230-8518-080B781FFE1F}" type="datetimeFigureOut">
              <a:rPr kumimoji="1" lang="ja-JP" altLang="en-US" smtClean="0"/>
              <a:pPr/>
              <a:t>2014/03/02</a:t>
            </a:fld>
            <a:endParaRPr kumimoji="1" lang="ja-JP" altLang="en-US"/>
          </a:p>
        </p:txBody>
      </p:sp>
      <p:sp>
        <p:nvSpPr>
          <p:cNvPr id="4" name="スライド イメージ プレースホルダ 3"/>
          <p:cNvSpPr>
            <a:spLocks noGrp="1" noRot="1" noChangeAspect="1"/>
          </p:cNvSpPr>
          <p:nvPr>
            <p:ph type="sldImg" idx="2"/>
          </p:nvPr>
        </p:nvSpPr>
        <p:spPr>
          <a:xfrm>
            <a:off x="954088" y="685800"/>
            <a:ext cx="4951412"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35707-5465-47BD-B5E1-AFD15D4D9F47}" type="slidenum">
              <a:rPr kumimoji="1" lang="ja-JP" altLang="en-US" smtClean="0"/>
              <a:pPr/>
              <a:t>‹#›</a:t>
            </a:fld>
            <a:endParaRPr kumimoji="1" lang="ja-JP" altLang="en-US"/>
          </a:p>
        </p:txBody>
      </p:sp>
    </p:spTree>
    <p:extLst>
      <p:ext uri="{BB962C8B-B14F-4D97-AF65-F5344CB8AC3E}">
        <p14:creationId xmlns:p14="http://schemas.microsoft.com/office/powerpoint/2010/main" val="35188191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E635707-5465-47BD-B5E1-AFD15D4D9F47}" type="slidenum">
              <a:rPr kumimoji="1" lang="ja-JP" altLang="en-US" smtClean="0"/>
              <a:pPr/>
              <a:t>0</a:t>
            </a:fld>
            <a:endParaRPr kumimoji="1" lang="ja-JP" altLang="en-US"/>
          </a:p>
        </p:txBody>
      </p:sp>
    </p:spTree>
    <p:extLst>
      <p:ext uri="{BB962C8B-B14F-4D97-AF65-F5344CB8AC3E}">
        <p14:creationId xmlns:p14="http://schemas.microsoft.com/office/powerpoint/2010/main" val="129793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7145" y="-5524"/>
            <a:ext cx="9913145" cy="6863524"/>
          </a:xfrm>
          <a:prstGeom prst="rect">
            <a:avLst/>
          </a:prstGeom>
          <a:solidFill>
            <a:srgbClr val="00A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userDrawn="1"/>
        </p:nvSpPr>
        <p:spPr>
          <a:xfrm>
            <a:off x="0" y="6495473"/>
            <a:ext cx="9906000" cy="3625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3982222" y="6610604"/>
            <a:ext cx="1941557" cy="176972"/>
          </a:xfrm>
          <a:prstGeom prst="rect">
            <a:avLst/>
          </a:prstGeom>
        </p:spPr>
        <p:txBody>
          <a:bodyPr wrap="none">
            <a:spAutoFit/>
          </a:bodyPr>
          <a:lstStyle/>
          <a:p>
            <a:r>
              <a:rPr lang="en-US" altLang="ja-JP" sz="550" b="1" baseline="0" dirty="0" err="1" smtClean="0">
                <a:solidFill>
                  <a:srgbClr val="00A0E6"/>
                </a:solidFill>
                <a:latin typeface="Arial" pitchFamily="34" charset="0"/>
                <a:cs typeface="Arial" pitchFamily="34" charset="0"/>
              </a:rPr>
              <a:t>Copyright©Tomoya</a:t>
            </a:r>
            <a:r>
              <a:rPr lang="en-US" altLang="ja-JP" sz="550" b="1" baseline="0" dirty="0" smtClean="0">
                <a:solidFill>
                  <a:srgbClr val="00A0E6"/>
                </a:solidFill>
                <a:latin typeface="Arial" pitchFamily="34" charset="0"/>
                <a:cs typeface="Arial" pitchFamily="34" charset="0"/>
              </a:rPr>
              <a:t> </a:t>
            </a:r>
            <a:r>
              <a:rPr lang="en-US" altLang="ja-JP" sz="550" b="1" baseline="0" dirty="0" err="1" smtClean="0">
                <a:solidFill>
                  <a:srgbClr val="00A0E6"/>
                </a:solidFill>
                <a:latin typeface="Arial" pitchFamily="34" charset="0"/>
                <a:cs typeface="Arial" pitchFamily="34" charset="0"/>
              </a:rPr>
              <a:t>Koyanagi</a:t>
            </a:r>
            <a:r>
              <a:rPr lang="en-US" altLang="ja-JP" sz="550" b="1" baseline="0" dirty="0" smtClean="0">
                <a:solidFill>
                  <a:srgbClr val="00A0E6"/>
                </a:solidFill>
                <a:latin typeface="Arial" pitchFamily="34" charset="0"/>
                <a:cs typeface="Arial" pitchFamily="34" charset="0"/>
              </a:rPr>
              <a:t>.  All Rights Reserved.</a:t>
            </a:r>
            <a:endParaRPr lang="ja-JP" altLang="en-US" sz="550" b="1" baseline="0" dirty="0">
              <a:solidFill>
                <a:srgbClr val="00A0E6"/>
              </a:solidFill>
              <a:latin typeface="Arial" pitchFamily="34" charset="0"/>
              <a:cs typeface="Arial" pitchFamily="34" charset="0"/>
            </a:endParaRPr>
          </a:p>
        </p:txBody>
      </p:sp>
      <p:pic>
        <p:nvPicPr>
          <p:cNvPr id="3" name="図 2" descr="logo.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5010" y="5122604"/>
            <a:ext cx="2505398" cy="820608"/>
          </a:xfrm>
          <a:prstGeom prst="rect">
            <a:avLst/>
          </a:prstGeom>
        </p:spPr>
      </p:pic>
      <p:sp>
        <p:nvSpPr>
          <p:cNvPr id="11" name="スライド番号プレースホルダ 4"/>
          <p:cNvSpPr>
            <a:spLocks noGrp="1"/>
          </p:cNvSpPr>
          <p:nvPr>
            <p:ph type="sldNum" sz="quarter" idx="12"/>
          </p:nvPr>
        </p:nvSpPr>
        <p:spPr>
          <a:xfrm>
            <a:off x="7302500" y="6492875"/>
            <a:ext cx="2311400" cy="365125"/>
          </a:xfrm>
        </p:spPr>
        <p:txBody>
          <a:bodyPr/>
          <a:lstStyle>
            <a:lvl1pPr>
              <a:defRPr sz="1400" b="1" baseline="0">
                <a:solidFill>
                  <a:srgbClr val="00A0E6"/>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22" name="タイトル プレースホルダ 1"/>
          <p:cNvSpPr>
            <a:spLocks noGrp="1"/>
          </p:cNvSpPr>
          <p:nvPr>
            <p:ph type="title"/>
          </p:nvPr>
        </p:nvSpPr>
        <p:spPr>
          <a:xfrm>
            <a:off x="495300" y="2343517"/>
            <a:ext cx="8915400" cy="780685"/>
          </a:xfrm>
          <a:prstGeom prst="rect">
            <a:avLst/>
          </a:prstGeom>
        </p:spPr>
        <p:txBody>
          <a:bodyPr vert="horz" wrap="none" lIns="36000" tIns="36000" rIns="36000" bIns="36000" rtlCol="0" anchor="ctr">
            <a:noAutofit/>
          </a:bodyPr>
          <a:lstStyle>
            <a:lvl1pPr>
              <a:defRPr sz="3200">
                <a:solidFill>
                  <a:srgbClr val="FFFFFF"/>
                </a:solidFill>
              </a:defRPr>
            </a:lvl1pPr>
          </a:lstStyle>
          <a:p>
            <a:r>
              <a:rPr kumimoji="1" lang="ja-JP" altLang="en-US" dirty="0" smtClean="0"/>
              <a:t>マスタ タイトルの書式設定</a:t>
            </a:r>
            <a:endParaRPr kumimoji="1" lang="ja-JP" alt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7" name="正方形/長方形 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3"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1" name="正方形/長方形 10"/>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pic>
        <p:nvPicPr>
          <p:cNvPr id="4" name="図 3"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8" name="タイトル 1"/>
          <p:cNvSpPr>
            <a:spLocks noGrp="1"/>
          </p:cNvSpPr>
          <p:nvPr>
            <p:ph type="ctrTitle" hasCustomPrompt="1"/>
          </p:nvPr>
        </p:nvSpPr>
        <p:spPr>
          <a:xfrm>
            <a:off x="680684" y="2924317"/>
            <a:ext cx="8420100" cy="635000"/>
          </a:xfrm>
        </p:spPr>
        <p:txBody>
          <a:bodyPr wrap="none" lIns="36000" tIns="36000" rIns="36000" bIns="36000">
            <a:noAutofit/>
          </a:bodyPr>
          <a:lstStyle>
            <a:lvl1pPr algn="ctr">
              <a:defRPr sz="26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マスタイトルの書式設定</a:t>
            </a:r>
            <a:endParaRPr kumimoji="1" lang="ja-JP" altLang="en-US" dirty="0"/>
          </a:p>
        </p:txBody>
      </p:sp>
      <p:sp>
        <p:nvSpPr>
          <p:cNvPr id="3" name="テキスト プレースホルダー 2"/>
          <p:cNvSpPr>
            <a:spLocks noGrp="1"/>
          </p:cNvSpPr>
          <p:nvPr>
            <p:ph type="body" idx="13"/>
          </p:nvPr>
        </p:nvSpPr>
        <p:spPr>
          <a:xfrm>
            <a:off x="1476257" y="3727209"/>
            <a:ext cx="6953486" cy="914400"/>
          </a:xfrm>
          <a:prstGeom prst="rect">
            <a:avLst/>
          </a:prstGeom>
        </p:spPr>
        <p:txBody>
          <a:bodyPr vert="horz"/>
          <a:lstStyle>
            <a:lvl1pPr>
              <a:defRPr sz="1600"/>
            </a:lvl1pPr>
            <a:lvl2pPr>
              <a:defRPr sz="1600"/>
            </a:lvl2pPr>
            <a:lvl3pPr>
              <a:defRPr sz="1600"/>
            </a:lvl3pPr>
            <a:lvl4pPr>
              <a:defRPr sz="1600"/>
            </a:lvl4pPr>
            <a:lvl5pPr>
              <a:defRPr sz="1600"/>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9237" y="826086"/>
            <a:ext cx="9116496" cy="425039"/>
          </a:xfrm>
        </p:spPr>
        <p:txBody>
          <a:bodyPr/>
          <a:lstStyle>
            <a:lvl1pPr algn="l">
              <a:defRPr sz="22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マスタタイトルの書式設定</a:t>
            </a:r>
            <a:endParaRPr kumimoji="1" lang="ja-JP" altLang="en-US" dirty="0"/>
          </a:p>
        </p:txBody>
      </p:sp>
      <p:cxnSp>
        <p:nvCxnSpPr>
          <p:cNvPr id="10" name="直線コネクタ 9"/>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pic>
        <p:nvPicPr>
          <p:cNvPr id="11" name="図 10"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
        <p:nvSpPr>
          <p:cNvPr id="4" name="コンテンツ プレースホルダー 3"/>
          <p:cNvSpPr>
            <a:spLocks noGrp="1"/>
          </p:cNvSpPr>
          <p:nvPr>
            <p:ph sz="quarter" idx="13"/>
          </p:nvPr>
        </p:nvSpPr>
        <p:spPr>
          <a:xfrm>
            <a:off x="692445" y="1617663"/>
            <a:ext cx="8521110" cy="914400"/>
          </a:xfrm>
          <a:prstGeom prst="rect">
            <a:avLst/>
          </a:prstGeom>
        </p:spPr>
        <p:txBody>
          <a:bodyPr vert="horz"/>
          <a:lstStyle>
            <a:lvl1pPr>
              <a:defRPr sz="2000">
                <a:latin typeface="HGP創英角ｺﾞｼｯｸUB"/>
                <a:ea typeface="HGP創英角ｺﾞｼｯｸUB"/>
                <a:cs typeface="HGP創英角ｺﾞｼｯｸUB"/>
              </a:defRPr>
            </a:lvl1pPr>
            <a:lvl2pPr>
              <a:defRPr sz="1800">
                <a:latin typeface="HGP創英角ｺﾞｼｯｸUB"/>
                <a:ea typeface="HGP創英角ｺﾞｼｯｸUB"/>
                <a:cs typeface="HGP創英角ｺﾞｼｯｸUB"/>
              </a:defRPr>
            </a:lvl2pPr>
            <a:lvl3pPr>
              <a:defRPr sz="1600">
                <a:latin typeface="HGP創英角ｺﾞｼｯｸUB"/>
                <a:ea typeface="HGP創英角ｺﾞｼｯｸUB"/>
                <a:cs typeface="HGP創英角ｺﾞｼｯｸUB"/>
              </a:defRPr>
            </a:lvl3pPr>
            <a:lvl4pPr>
              <a:defRPr sz="1600">
                <a:latin typeface="HGP創英角ｺﾞｼｯｸUB"/>
                <a:ea typeface="HGP創英角ｺﾞｼｯｸUB"/>
                <a:cs typeface="HGP創英角ｺﾞｼｯｸUB"/>
              </a:defRPr>
            </a:lvl4pPr>
            <a:lvl5pPr>
              <a:defRPr sz="1600">
                <a:latin typeface="HGP創英角ｺﾞｼｯｸUB"/>
                <a:ea typeface="HGP創英角ｺﾞｼｯｸUB"/>
                <a:cs typeface="HGP創英角ｺﾞｼｯｸUB"/>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16507085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1368" y="91889"/>
            <a:ext cx="8627268" cy="360362"/>
          </a:xfrm>
        </p:spPr>
        <p:txBody>
          <a:bodyPr/>
          <a:lstStyle>
            <a:lvl1pPr algn="l">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cxnSp>
        <p:nvCxnSpPr>
          <p:cNvPr id="9" name="直線コネクタ 8"/>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 name="タイトル 1"/>
          <p:cNvSpPr>
            <a:spLocks noGrp="1"/>
          </p:cNvSpPr>
          <p:nvPr>
            <p:ph type="title"/>
          </p:nvPr>
        </p:nvSpPr>
        <p:spPr>
          <a:xfrm>
            <a:off x="119858" y="235448"/>
            <a:ext cx="9666284" cy="360362"/>
          </a:xfrm>
        </p:spPr>
        <p:txBody>
          <a:bodyPr/>
          <a:lstStyle>
            <a:lvl1pPr algn="ctr">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sp>
        <p:nvSpPr>
          <p:cNvPr id="7"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extLst>
      <p:ext uri="{BB962C8B-B14F-4D97-AF65-F5344CB8AC3E}">
        <p14:creationId xmlns:p14="http://schemas.microsoft.com/office/powerpoint/2010/main" val="218856863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essage">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3230563"/>
            <a:ext cx="8420100" cy="396875"/>
          </a:xfrm>
        </p:spPr>
        <p:txBody>
          <a:bodyPr/>
          <a:lstStyle>
            <a:lvl1pPr>
              <a:defRPr sz="2800">
                <a:solidFill>
                  <a:schemeClr val="tx2"/>
                </a:solidFill>
              </a:defRPr>
            </a:lvl1p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162982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ak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5420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2959101"/>
            <a:ext cx="8420100" cy="396875"/>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19199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4964"/>
            <a:ext cx="8913681" cy="452437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idx="10"/>
          </p:nvPr>
        </p:nvSpPr>
        <p:spPr/>
        <p:txBody>
          <a:bodyPr/>
          <a:lstStyle>
            <a:lvl1pPr>
              <a:defRPr/>
            </a:lvl1pPr>
          </a:lstStyle>
          <a:p>
            <a:fld id="{30A9B49C-3A30-4545-AEE3-5CCA608F56E1}" type="slidenum">
              <a:rPr lang="en-US"/>
              <a:pPr/>
              <a:t>‹#›</a:t>
            </a:fld>
            <a:endParaRPr lang="en-US"/>
          </a:p>
        </p:txBody>
      </p:sp>
    </p:spTree>
    <p:extLst>
      <p:ext uri="{BB962C8B-B14F-4D97-AF65-F5344CB8AC3E}">
        <p14:creationId xmlns:p14="http://schemas.microsoft.com/office/powerpoint/2010/main" val="23338701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95300" y="274638"/>
            <a:ext cx="8915400" cy="1143000"/>
          </a:xfrm>
          <a:prstGeom prst="rect">
            <a:avLst/>
          </a:prstGeom>
        </p:spPr>
        <p:txBody>
          <a:bodyPr vert="horz" wrap="none" lIns="36000" tIns="36000" rIns="36000" bIns="36000" rtlCol="0" anchor="ctr">
            <a:noAutofit/>
          </a:bodyPr>
          <a:lstStyle/>
          <a:p>
            <a:r>
              <a:rPr kumimoji="1" lang="ja-JP" altLang="en-US" smtClean="0"/>
              <a:t>マスタ タイトルの書式設定</a:t>
            </a:r>
            <a:endParaRPr kumimoji="1" lang="ja-JP" altLang="en-US"/>
          </a:p>
        </p:txBody>
      </p:sp>
      <p:sp>
        <p:nvSpPr>
          <p:cNvPr id="4" name="日付プレースホル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4" r:id="rId4"/>
    <p:sldLayoutId id="2147483661" r:id="rId5"/>
    <p:sldLayoutId id="2147483663" r:id="rId6"/>
    <p:sldLayoutId id="2147483662" r:id="rId7"/>
    <p:sldLayoutId id="2147483659" r:id="rId8"/>
    <p:sldLayoutId id="2147483660" r:id="rId9"/>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kumimoji="1" sz="4400" b="0" kern="1200">
          <a:solidFill>
            <a:schemeClr val="tx1"/>
          </a:solidFill>
          <a:latin typeface="HGP創英角ｺﾞｼｯｸUB" pitchFamily="50" charset="-128"/>
          <a:ea typeface="HGP創英角ｺﾞｼｯｸUB" pitchFamily="50" charset="-128"/>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9.emf"/><Relationship Id="rId3" Type="http://schemas.openxmlformats.org/officeDocument/2006/relationships/image" Target="../media/image10.em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4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7.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3.emf"/><Relationship Id="rId5" Type="http://schemas.openxmlformats.org/officeDocument/2006/relationships/image" Target="../media/image6.emf"/><Relationship Id="rId6" Type="http://schemas.openxmlformats.org/officeDocument/2006/relationships/image" Target="../media/image8.emf"/><Relationship Id="rId7" Type="http://schemas.openxmlformats.org/officeDocument/2006/relationships/image" Target="../media/image46.emf"/><Relationship Id="rId8" Type="http://schemas.openxmlformats.org/officeDocument/2006/relationships/image" Target="../media/image4.emf"/><Relationship Id="rId9"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4.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685221" y="3343839"/>
            <a:ext cx="8432776" cy="319845"/>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200" b="1" i="0" baseline="0" dirty="0" smtClean="0">
                <a:solidFill>
                  <a:schemeClr val="bg1"/>
                </a:solidFill>
                <a:latin typeface="Arial" pitchFamily="34" charset="0"/>
              </a:rPr>
              <a:t>2014.3.2a5</a:t>
            </a:r>
            <a:r>
              <a:rPr lang="ja-JP" altLang="en-US" sz="1200" b="1" i="0" baseline="0" dirty="0" smtClean="0">
                <a:solidFill>
                  <a:schemeClr val="bg1"/>
                </a:solidFill>
                <a:latin typeface="Arial" pitchFamily="34" charset="0"/>
              </a:rPr>
              <a:t>　</a:t>
            </a:r>
            <a:r>
              <a:rPr lang="en-US" altLang="ja-JP" sz="1200" b="1" i="0" baseline="0" dirty="0" smtClean="0">
                <a:solidFill>
                  <a:schemeClr val="bg1"/>
                </a:solidFill>
                <a:latin typeface="Arial" pitchFamily="34" charset="0"/>
              </a:rPr>
              <a:t>Tomoya Koyanagi</a:t>
            </a:r>
            <a:endParaRPr lang="ja-JP" altLang="en-US" sz="1200" b="1" i="0" baseline="0" dirty="0">
              <a:solidFill>
                <a:schemeClr val="bg1"/>
              </a:solidFill>
              <a:latin typeface="Arial" pitchFamily="34" charset="0"/>
            </a:endParaRPr>
          </a:p>
        </p:txBody>
      </p:sp>
      <p:sp>
        <p:nvSpPr>
          <p:cNvPr id="11" name="タイトル 1"/>
          <p:cNvSpPr txBox="1">
            <a:spLocks/>
          </p:cNvSpPr>
          <p:nvPr/>
        </p:nvSpPr>
        <p:spPr>
          <a:xfrm>
            <a:off x="698955" y="1978617"/>
            <a:ext cx="8420100" cy="321423"/>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400" baseline="0" dirty="0" smtClean="0">
                <a:solidFill>
                  <a:schemeClr val="bg1"/>
                </a:solidFill>
              </a:rPr>
              <a:t>Pickles Framework</a:t>
            </a:r>
            <a:endParaRPr lang="ja-JP" altLang="en-US" sz="1400" baseline="0" dirty="0">
              <a:solidFill>
                <a:schemeClr val="bg1"/>
              </a:solidFill>
            </a:endParaRPr>
          </a:p>
        </p:txBody>
      </p:sp>
      <p:sp>
        <p:nvSpPr>
          <p:cNvPr id="9" name="タイトル 8"/>
          <p:cNvSpPr>
            <a:spLocks noGrp="1"/>
          </p:cNvSpPr>
          <p:nvPr>
            <p:ph type="title"/>
          </p:nvPr>
        </p:nvSpPr>
        <p:spPr/>
        <p:txBody>
          <a:bodyPr/>
          <a:lstStyle/>
          <a:p>
            <a:r>
              <a:rPr kumimoji="1" lang="en-US" altLang="ja-JP" dirty="0" smtClean="0"/>
              <a:t>Introduction of “Pickles Framework”</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といえば、例えばこういうの。</a:t>
            </a:r>
            <a:endParaRPr kumimoji="1" lang="ja-JP" altLang="en-US" dirty="0"/>
          </a:p>
        </p:txBody>
      </p:sp>
      <p:pic>
        <p:nvPicPr>
          <p:cNvPr id="14" name="図 13" descr="クライアント偉い人カバ.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981" y="4405286"/>
            <a:ext cx="1185343" cy="2280546"/>
          </a:xfrm>
          <a:prstGeom prst="rect">
            <a:avLst/>
          </a:prstGeom>
        </p:spPr>
      </p:pic>
      <p:pic>
        <p:nvPicPr>
          <p:cNvPr id="15" name="図 14" descr="クライアント担当者ラッコ.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846" y="4573789"/>
            <a:ext cx="1063654" cy="2140829"/>
          </a:xfrm>
          <a:prstGeom prst="rect">
            <a:avLst/>
          </a:prstGeom>
        </p:spPr>
      </p:pic>
      <p:pic>
        <p:nvPicPr>
          <p:cNvPr id="16" name="図 15"/>
          <p:cNvPicPr>
            <a:picLocks noChangeAspect="1"/>
          </p:cNvPicPr>
          <p:nvPr/>
        </p:nvPicPr>
        <p:blipFill>
          <a:blip r:embed="rId4"/>
          <a:stretch>
            <a:fillRect/>
          </a:stretch>
        </p:blipFill>
        <p:spPr>
          <a:xfrm>
            <a:off x="647020" y="3714210"/>
            <a:ext cx="2887628" cy="516885"/>
          </a:xfrm>
          <a:prstGeom prst="rect">
            <a:avLst/>
          </a:prstGeom>
        </p:spPr>
      </p:pic>
      <p:pic>
        <p:nvPicPr>
          <p:cNvPr id="4" name="図 3"/>
          <p:cNvPicPr>
            <a:picLocks noChangeAspect="1"/>
          </p:cNvPicPr>
          <p:nvPr/>
        </p:nvPicPr>
        <p:blipFill rotWithShape="1">
          <a:blip r:embed="rId5"/>
          <a:srcRect l="10764" r="11659"/>
          <a:stretch/>
        </p:blipFill>
        <p:spPr>
          <a:xfrm>
            <a:off x="3965995" y="649367"/>
            <a:ext cx="2072861" cy="1571760"/>
          </a:xfrm>
          <a:prstGeom prst="rect">
            <a:avLst/>
          </a:prstGeom>
        </p:spPr>
      </p:pic>
      <p:pic>
        <p:nvPicPr>
          <p:cNvPr id="6" name="図 5"/>
          <p:cNvPicPr>
            <a:picLocks noChangeAspect="1"/>
          </p:cNvPicPr>
          <p:nvPr/>
        </p:nvPicPr>
        <p:blipFill>
          <a:blip r:embed="rId6"/>
          <a:stretch>
            <a:fillRect/>
          </a:stretch>
        </p:blipFill>
        <p:spPr>
          <a:xfrm>
            <a:off x="802514" y="4850046"/>
            <a:ext cx="1272579" cy="1272579"/>
          </a:xfrm>
          <a:prstGeom prst="rect">
            <a:avLst/>
          </a:prstGeom>
        </p:spPr>
      </p:pic>
      <p:pic>
        <p:nvPicPr>
          <p:cNvPr id="17" name="図 16"/>
          <p:cNvPicPr>
            <a:picLocks noChangeAspect="1"/>
          </p:cNvPicPr>
          <p:nvPr/>
        </p:nvPicPr>
        <p:blipFill>
          <a:blip r:embed="rId7"/>
          <a:stretch>
            <a:fillRect/>
          </a:stretch>
        </p:blipFill>
        <p:spPr>
          <a:xfrm>
            <a:off x="7189114" y="926300"/>
            <a:ext cx="1821242" cy="501501"/>
          </a:xfrm>
          <a:prstGeom prst="rect">
            <a:avLst/>
          </a:prstGeom>
        </p:spPr>
      </p:pic>
      <p:pic>
        <p:nvPicPr>
          <p:cNvPr id="18" name="図 17"/>
          <p:cNvPicPr>
            <a:picLocks noChangeAspect="1"/>
          </p:cNvPicPr>
          <p:nvPr/>
        </p:nvPicPr>
        <p:blipFill rotWithShape="1">
          <a:blip r:embed="rId8"/>
          <a:srcRect t="31507" b="23288"/>
          <a:stretch/>
        </p:blipFill>
        <p:spPr>
          <a:xfrm>
            <a:off x="643489" y="718899"/>
            <a:ext cx="2263828" cy="790789"/>
          </a:xfrm>
          <a:prstGeom prst="rect">
            <a:avLst/>
          </a:prstGeom>
        </p:spPr>
      </p:pic>
      <p:pic>
        <p:nvPicPr>
          <p:cNvPr id="19" name="図 18"/>
          <p:cNvPicPr>
            <a:picLocks noChangeAspect="1"/>
          </p:cNvPicPr>
          <p:nvPr/>
        </p:nvPicPr>
        <p:blipFill>
          <a:blip r:embed="rId9"/>
          <a:stretch>
            <a:fillRect/>
          </a:stretch>
        </p:blipFill>
        <p:spPr>
          <a:xfrm>
            <a:off x="713921" y="2625998"/>
            <a:ext cx="2892620" cy="367140"/>
          </a:xfrm>
          <a:prstGeom prst="rect">
            <a:avLst/>
          </a:prstGeom>
        </p:spPr>
      </p:pic>
      <p:pic>
        <p:nvPicPr>
          <p:cNvPr id="20" name="図 19"/>
          <p:cNvPicPr>
            <a:picLocks noChangeAspect="1"/>
          </p:cNvPicPr>
          <p:nvPr/>
        </p:nvPicPr>
        <p:blipFill rotWithShape="1">
          <a:blip r:embed="rId10"/>
          <a:srcRect b="17052"/>
          <a:stretch/>
        </p:blipFill>
        <p:spPr>
          <a:xfrm>
            <a:off x="6651892" y="3129974"/>
            <a:ext cx="2622064" cy="1051623"/>
          </a:xfrm>
          <a:prstGeom prst="rect">
            <a:avLst/>
          </a:prstGeom>
        </p:spPr>
      </p:pic>
      <p:pic>
        <p:nvPicPr>
          <p:cNvPr id="21" name="図 20"/>
          <p:cNvPicPr>
            <a:picLocks noChangeAspect="1"/>
          </p:cNvPicPr>
          <p:nvPr/>
        </p:nvPicPr>
        <p:blipFill rotWithShape="1">
          <a:blip r:embed="rId11"/>
          <a:srcRect l="12418" t="7842" r="10571" b="9888"/>
          <a:stretch/>
        </p:blipFill>
        <p:spPr>
          <a:xfrm>
            <a:off x="2875647" y="4720772"/>
            <a:ext cx="1833224" cy="1329963"/>
          </a:xfrm>
          <a:prstGeom prst="rect">
            <a:avLst/>
          </a:prstGeom>
        </p:spPr>
      </p:pic>
      <p:pic>
        <p:nvPicPr>
          <p:cNvPr id="22" name="図 21"/>
          <p:cNvPicPr>
            <a:picLocks noChangeAspect="1"/>
          </p:cNvPicPr>
          <p:nvPr/>
        </p:nvPicPr>
        <p:blipFill>
          <a:blip r:embed="rId12"/>
          <a:stretch>
            <a:fillRect/>
          </a:stretch>
        </p:blipFill>
        <p:spPr>
          <a:xfrm>
            <a:off x="4971980" y="2307551"/>
            <a:ext cx="3463248" cy="555601"/>
          </a:xfrm>
          <a:prstGeom prst="rect">
            <a:avLst/>
          </a:prstGeom>
        </p:spPr>
      </p:pic>
      <p:pic>
        <p:nvPicPr>
          <p:cNvPr id="23" name="図 22"/>
          <p:cNvPicPr>
            <a:picLocks noChangeAspect="1"/>
          </p:cNvPicPr>
          <p:nvPr/>
        </p:nvPicPr>
        <p:blipFill rotWithShape="1">
          <a:blip r:embed="rId13"/>
          <a:srcRect l="8031" r="12737"/>
          <a:stretch/>
        </p:blipFill>
        <p:spPr>
          <a:xfrm>
            <a:off x="5823182" y="4588974"/>
            <a:ext cx="1238002" cy="1562500"/>
          </a:xfrm>
          <a:prstGeom prst="rect">
            <a:avLst/>
          </a:prstGeom>
        </p:spPr>
      </p:pic>
      <p:pic>
        <p:nvPicPr>
          <p:cNvPr id="24" name="図 23"/>
          <p:cNvPicPr>
            <a:picLocks noChangeAspect="1"/>
          </p:cNvPicPr>
          <p:nvPr/>
        </p:nvPicPr>
        <p:blipFill rotWithShape="1">
          <a:blip r:embed="rId14"/>
          <a:srcRect l="14080" r="13981"/>
          <a:stretch/>
        </p:blipFill>
        <p:spPr>
          <a:xfrm>
            <a:off x="4085814" y="3402794"/>
            <a:ext cx="1720817" cy="996697"/>
          </a:xfrm>
          <a:prstGeom prst="rect">
            <a:avLst/>
          </a:prstGeom>
        </p:spPr>
      </p:pic>
    </p:spTree>
    <p:extLst>
      <p:ext uri="{BB962C8B-B14F-4D97-AF65-F5344CB8AC3E}">
        <p14:creationId xmlns:p14="http://schemas.microsoft.com/office/powerpoint/2010/main" val="40192950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の多くは「帯に短し襷に長し」、なかなか手軽に使えません。</a:t>
            </a:r>
            <a:endParaRPr kumimoji="1" lang="ja-JP" altLang="en-US" dirty="0"/>
          </a:p>
        </p:txBody>
      </p:sp>
      <p:sp>
        <p:nvSpPr>
          <p:cNvPr id="6" name="テキスト ボックス 5"/>
          <p:cNvSpPr txBox="1"/>
          <p:nvPr/>
        </p:nvSpPr>
        <p:spPr>
          <a:xfrm>
            <a:off x="551798" y="1473038"/>
            <a:ext cx="8802410" cy="1569660"/>
          </a:xfrm>
          <a:prstGeom prst="rect">
            <a:avLst/>
          </a:prstGeom>
          <a:noFill/>
        </p:spPr>
        <p:txBody>
          <a:bodyPr wrap="none" rtlCol="0">
            <a:spAutoFit/>
          </a:bodyPr>
          <a:lstStyle/>
          <a:p>
            <a:pPr algn="ctr"/>
            <a:r>
              <a:rPr kumimoji="1" lang="ja-JP" altLang="en-US" sz="2800" dirty="0" smtClean="0">
                <a:solidFill>
                  <a:srgbClr val="00A0E6"/>
                </a:solidFill>
              </a:rPr>
              <a:t>こんなにたくさんある便利な</a:t>
            </a:r>
            <a:r>
              <a:rPr kumimoji="1" lang="en-US" altLang="ja-JP" sz="2800" dirty="0" smtClean="0">
                <a:solidFill>
                  <a:srgbClr val="00A0E6"/>
                </a:solidFill>
              </a:rPr>
              <a:t>CMS</a:t>
            </a:r>
            <a:r>
              <a:rPr kumimoji="1" lang="ja-JP" altLang="en-US" sz="2800" dirty="0" smtClean="0">
                <a:solidFill>
                  <a:srgbClr val="00A0E6"/>
                </a:solidFill>
              </a:rPr>
              <a:t>たち。</a:t>
            </a:r>
            <a:endParaRPr kumimoji="1" lang="en-US" altLang="ja-JP" sz="2800" dirty="0" smtClean="0">
              <a:solidFill>
                <a:srgbClr val="00A0E6"/>
              </a:solidFill>
            </a:endParaRPr>
          </a:p>
          <a:p>
            <a:pPr algn="ctr"/>
            <a:r>
              <a:rPr kumimoji="1" lang="ja-JP" altLang="en-US" sz="2800" dirty="0" smtClean="0">
                <a:solidFill>
                  <a:srgbClr val="00A0E6"/>
                </a:solidFill>
              </a:rPr>
              <a:t>静的なウェブ制作の仕事にも使えばいいじゃないか</a:t>
            </a:r>
            <a:r>
              <a:rPr kumimoji="1" lang="ja-JP" altLang="en-US" sz="2800" dirty="0" smtClean="0">
                <a:solidFill>
                  <a:srgbClr val="00A0E6"/>
                </a:solidFill>
              </a:rPr>
              <a:t>！</a:t>
            </a:r>
            <a:endParaRPr kumimoji="1" lang="en-US" altLang="ja-JP" sz="2800" dirty="0" smtClean="0">
              <a:solidFill>
                <a:srgbClr val="00A0E6"/>
              </a:solidFill>
            </a:endParaRPr>
          </a:p>
          <a:p>
            <a:pPr algn="ctr"/>
            <a:endParaRPr lang="en-US" altLang="ja-JP" sz="2000" dirty="0">
              <a:solidFill>
                <a:srgbClr val="00A0E6"/>
              </a:solidFill>
            </a:endParaRPr>
          </a:p>
          <a:p>
            <a:pPr algn="ctr"/>
            <a:r>
              <a:rPr kumimoji="1" lang="ja-JP" altLang="en-US" sz="2000" dirty="0" smtClean="0">
                <a:solidFill>
                  <a:srgbClr val="00A0E6"/>
                </a:solidFill>
              </a:rPr>
              <a:t>と、思いきや・・・。</a:t>
            </a:r>
            <a:endParaRPr kumimoji="1" lang="ja-JP" altLang="en-US" sz="2000" dirty="0">
              <a:solidFill>
                <a:srgbClr val="00A0E6"/>
              </a:solidFill>
            </a:endParaRPr>
          </a:p>
        </p:txBody>
      </p:sp>
      <p:sp>
        <p:nvSpPr>
          <p:cNvPr id="14" name="角丸四角形 13"/>
          <p:cNvSpPr/>
          <p:nvPr/>
        </p:nvSpPr>
        <p:spPr>
          <a:xfrm>
            <a:off x="567641" y="3739925"/>
            <a:ext cx="8770719" cy="166607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smtClean="0">
                <a:solidFill>
                  <a:schemeClr val="tx2"/>
                </a:solidFill>
              </a:rPr>
              <a:t>しかし、</a:t>
            </a:r>
            <a:r>
              <a:rPr lang="ja-JP" altLang="en-US" sz="2800" dirty="0" smtClean="0">
                <a:solidFill>
                  <a:schemeClr val="tx2"/>
                </a:solidFill>
              </a:rPr>
              <a:t>「</a:t>
            </a:r>
            <a:r>
              <a:rPr lang="ja-JP" altLang="en-US" sz="2800" dirty="0">
                <a:solidFill>
                  <a:schemeClr val="tx2"/>
                </a:solidFill>
              </a:rPr>
              <a:t>帯に短し襷に長し」</a:t>
            </a:r>
          </a:p>
          <a:p>
            <a:pPr algn="ctr"/>
            <a:r>
              <a:rPr lang="ja-JP" altLang="en-US" sz="2800" dirty="0">
                <a:solidFill>
                  <a:schemeClr val="tx2"/>
                </a:solidFill>
              </a:rPr>
              <a:t>静的なウェブサイトの制作には</a:t>
            </a:r>
            <a:r>
              <a:rPr lang="ja-JP" altLang="en-US" sz="2800" dirty="0" smtClean="0">
                <a:solidFill>
                  <a:schemeClr val="tx2"/>
                </a:solidFill>
              </a:rPr>
              <a:t>、</a:t>
            </a:r>
            <a:endParaRPr lang="en-US" altLang="ja-JP" sz="2800" dirty="0" smtClean="0">
              <a:solidFill>
                <a:schemeClr val="tx2"/>
              </a:solidFill>
            </a:endParaRPr>
          </a:p>
          <a:p>
            <a:pPr algn="ctr"/>
            <a:r>
              <a:rPr lang="ja-JP" altLang="en-US" sz="2800" dirty="0" smtClean="0">
                <a:solidFill>
                  <a:schemeClr val="tx2"/>
                </a:solidFill>
              </a:rPr>
              <a:t>なかなか</a:t>
            </a:r>
            <a:r>
              <a:rPr lang="ja-JP" altLang="en-US" sz="2800" dirty="0">
                <a:solidFill>
                  <a:schemeClr val="tx2"/>
                </a:solidFill>
              </a:rPr>
              <a:t>マッチしません。</a:t>
            </a:r>
          </a:p>
        </p:txBody>
      </p:sp>
    </p:spTree>
    <p:extLst>
      <p:ext uri="{BB962C8B-B14F-4D97-AF65-F5344CB8AC3E}">
        <p14:creationId xmlns:p14="http://schemas.microsoft.com/office/powerpoint/2010/main" val="34836742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セットアップが大変です。</a:t>
            </a:r>
            <a:endParaRPr kumimoji="1" lang="ja-JP" altLang="en-US" dirty="0"/>
          </a:p>
        </p:txBody>
      </p:sp>
      <p:sp>
        <p:nvSpPr>
          <p:cNvPr id="6" name="テキスト ボックス 5"/>
          <p:cNvSpPr txBox="1"/>
          <p:nvPr/>
        </p:nvSpPr>
        <p:spPr>
          <a:xfrm>
            <a:off x="551809" y="1018660"/>
            <a:ext cx="8802410" cy="1384995"/>
          </a:xfrm>
          <a:prstGeom prst="rect">
            <a:avLst/>
          </a:prstGeom>
          <a:noFill/>
        </p:spPr>
        <p:txBody>
          <a:bodyPr wrap="none" rtlCol="0">
            <a:spAutoFit/>
          </a:bodyPr>
          <a:lstStyle/>
          <a:p>
            <a:pPr algn="ctr"/>
            <a:r>
              <a:rPr kumimoji="1" lang="ja-JP" altLang="en-US" sz="2800" dirty="0" smtClean="0">
                <a:solidFill>
                  <a:srgbClr val="00A0E6"/>
                </a:solidFill>
              </a:rPr>
              <a:t>セットアップが大変。</a:t>
            </a:r>
            <a:endParaRPr kumimoji="1" lang="en-US" altLang="ja-JP" sz="2800" dirty="0" smtClean="0">
              <a:solidFill>
                <a:srgbClr val="00A0E6"/>
              </a:solidFill>
            </a:endParaRPr>
          </a:p>
          <a:p>
            <a:pPr algn="ctr"/>
            <a:r>
              <a:rPr lang="ja-JP" altLang="en-US" sz="2800" dirty="0" smtClean="0">
                <a:solidFill>
                  <a:srgbClr val="00A0E6"/>
                </a:solidFill>
              </a:rPr>
              <a:t>コマンドラインを使えないとインストールできない！</a:t>
            </a:r>
            <a:endParaRPr kumimoji="1" lang="en-US" altLang="ja-JP" sz="2800" dirty="0" smtClean="0">
              <a:solidFill>
                <a:srgbClr val="00A0E6"/>
              </a:solidFill>
            </a:endParaRPr>
          </a:p>
          <a:p>
            <a:pPr algn="ctr"/>
            <a:r>
              <a:rPr kumimoji="1" lang="ja-JP" altLang="en-US" sz="2800" dirty="0" smtClean="0">
                <a:solidFill>
                  <a:srgbClr val="00A0E6"/>
                </a:solidFill>
              </a:rPr>
              <a:t>データベース・サーバーがないと動かない！</a:t>
            </a:r>
            <a:endParaRPr kumimoji="1"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kumimoji="1" lang="ja-JP" altLang="en-US" dirty="0" smtClean="0">
                <a:solidFill>
                  <a:schemeClr val="bg2"/>
                </a:solidFill>
              </a:rPr>
              <a:t>は、</a:t>
            </a:r>
            <a:endParaRPr kumimoji="1" lang="en-US" altLang="ja-JP" dirty="0" smtClean="0">
              <a:solidFill>
                <a:schemeClr val="bg2"/>
              </a:solidFill>
            </a:endParaRPr>
          </a:p>
          <a:p>
            <a:pPr algn="ctr"/>
            <a:r>
              <a:rPr kumimoji="1" lang="en-US" altLang="ja-JP" dirty="0" smtClean="0">
                <a:solidFill>
                  <a:schemeClr val="bg2"/>
                </a:solidFill>
              </a:rPr>
              <a:t>PHP5</a:t>
            </a:r>
            <a:r>
              <a:rPr kumimoji="1" lang="ja-JP" altLang="en-US" dirty="0" smtClean="0">
                <a:solidFill>
                  <a:schemeClr val="bg2"/>
                </a:solidFill>
              </a:rPr>
              <a:t>が動作する環境ならたいていすぐに動きます。</a:t>
            </a:r>
            <a:endParaRPr kumimoji="1" lang="en-US" altLang="ja-JP" dirty="0" smtClean="0">
              <a:solidFill>
                <a:schemeClr val="bg2"/>
              </a:solidFill>
            </a:endParaRPr>
          </a:p>
          <a:p>
            <a:pPr algn="ctr"/>
            <a:r>
              <a:rPr kumimoji="1" lang="en-US" altLang="ja-JP" dirty="0" smtClean="0">
                <a:solidFill>
                  <a:schemeClr val="bg2"/>
                </a:solidFill>
              </a:rPr>
              <a:t> MySQL</a:t>
            </a:r>
            <a:r>
              <a:rPr kumimoji="1" lang="ja-JP" altLang="en-US" dirty="0" smtClean="0">
                <a:solidFill>
                  <a:schemeClr val="bg2"/>
                </a:solidFill>
              </a:rPr>
              <a:t>などのデータベースも使いません。</a:t>
            </a: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280970866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ページ編集の手段が制限される。</a:t>
            </a:r>
            <a:endParaRPr kumimoji="1" lang="ja-JP" altLang="en-US" dirty="0"/>
          </a:p>
        </p:txBody>
      </p:sp>
      <p:sp>
        <p:nvSpPr>
          <p:cNvPr id="6" name="テキスト ボックス 5"/>
          <p:cNvSpPr txBox="1"/>
          <p:nvPr/>
        </p:nvSpPr>
        <p:spPr>
          <a:xfrm>
            <a:off x="1808551" y="1018660"/>
            <a:ext cx="6288901" cy="1384995"/>
          </a:xfrm>
          <a:prstGeom prst="rect">
            <a:avLst/>
          </a:prstGeom>
          <a:noFill/>
        </p:spPr>
        <p:txBody>
          <a:bodyPr wrap="none" rtlCol="0">
            <a:spAutoFit/>
          </a:bodyPr>
          <a:lstStyle/>
          <a:p>
            <a:pPr algn="ctr"/>
            <a:r>
              <a:rPr lang="ja-JP" altLang="en-US" sz="2800" dirty="0" smtClean="0">
                <a:solidFill>
                  <a:srgbClr val="00A0E6"/>
                </a:solidFill>
              </a:rPr>
              <a:t>ページ編集</a:t>
            </a:r>
            <a:r>
              <a:rPr lang="ja-JP" altLang="en-US" sz="2800" dirty="0">
                <a:solidFill>
                  <a:srgbClr val="00A0E6"/>
                </a:solidFill>
              </a:rPr>
              <a:t>の手段が制限される</a:t>
            </a:r>
            <a:r>
              <a:rPr lang="ja-JP" altLang="en-US" sz="2800" dirty="0" smtClean="0">
                <a:solidFill>
                  <a:srgbClr val="00A0E6"/>
                </a:solidFill>
              </a:rPr>
              <a:t>。</a:t>
            </a:r>
            <a:endParaRPr lang="en-US" altLang="ja-JP" sz="2800" dirty="0" smtClean="0">
              <a:solidFill>
                <a:srgbClr val="00A0E6"/>
              </a:solidFill>
            </a:endParaRPr>
          </a:p>
          <a:p>
            <a:pPr algn="ctr"/>
            <a:r>
              <a:rPr lang="en-US" altLang="ja-JP" sz="2800" dirty="0" smtClean="0">
                <a:solidFill>
                  <a:srgbClr val="00A0E6"/>
                </a:solidFill>
              </a:rPr>
              <a:t>WISIWIG</a:t>
            </a:r>
            <a:r>
              <a:rPr lang="ja-JP" altLang="en-US" sz="2800" dirty="0">
                <a:solidFill>
                  <a:srgbClr val="00A0E6"/>
                </a:solidFill>
              </a:rPr>
              <a:t>などウェブアプリ上</a:t>
            </a:r>
            <a:r>
              <a:rPr lang="ja-JP" altLang="en-US" sz="2800" dirty="0" smtClean="0">
                <a:solidFill>
                  <a:srgbClr val="00A0E6"/>
                </a:solidFill>
              </a:rPr>
              <a:t>の</a:t>
            </a:r>
            <a:endParaRPr lang="en-US" altLang="ja-JP" sz="2800" dirty="0" smtClean="0">
              <a:solidFill>
                <a:srgbClr val="00A0E6"/>
              </a:solidFill>
            </a:endParaRPr>
          </a:p>
          <a:p>
            <a:pPr algn="ctr"/>
            <a:r>
              <a:rPr lang="ja-JP" altLang="en-US" sz="2800" dirty="0" smtClean="0">
                <a:solidFill>
                  <a:srgbClr val="00A0E6"/>
                </a:solidFill>
              </a:rPr>
              <a:t>管理</a:t>
            </a:r>
            <a:r>
              <a:rPr lang="ja-JP" altLang="en-US" sz="2800" dirty="0">
                <a:solidFill>
                  <a:srgbClr val="00A0E6"/>
                </a:solidFill>
              </a:rPr>
              <a:t>画面でしか編集</a:t>
            </a:r>
            <a:r>
              <a:rPr lang="ja-JP" altLang="en-US" sz="2800" dirty="0" smtClean="0">
                <a:solidFill>
                  <a:srgbClr val="00A0E6"/>
                </a:solidFill>
              </a:rPr>
              <a:t>できない、とか！</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のコンテンツデータは、基本的にただの</a:t>
            </a:r>
            <a:r>
              <a:rPr lang="en-US" altLang="ja-JP" dirty="0" smtClean="0">
                <a:solidFill>
                  <a:schemeClr val="bg2"/>
                </a:solidFill>
              </a:rPr>
              <a:t>HTML</a:t>
            </a:r>
            <a:r>
              <a:rPr lang="ja-JP" altLang="en-US" dirty="0" smtClean="0">
                <a:solidFill>
                  <a:schemeClr val="bg2"/>
                </a:solidFill>
              </a:rPr>
              <a:t>です。エンジニアたちが普段使い慣れている好きなテキストエディタで編集することができます。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19647217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コンテンツデータが</a:t>
            </a:r>
            <a:r>
              <a:rPr kumimoji="1" lang="en-US" altLang="ja-JP" dirty="0" smtClean="0"/>
              <a:t>DB</a:t>
            </a:r>
            <a:r>
              <a:rPr kumimoji="1" lang="ja-JP" altLang="en-US" dirty="0" smtClean="0"/>
              <a:t>に入ってしまう</a:t>
            </a:r>
            <a:endParaRPr kumimoji="1" lang="ja-JP" altLang="en-US" dirty="0"/>
          </a:p>
        </p:txBody>
      </p:sp>
      <p:sp>
        <p:nvSpPr>
          <p:cNvPr id="6" name="テキスト ボックス 5"/>
          <p:cNvSpPr txBox="1"/>
          <p:nvPr/>
        </p:nvSpPr>
        <p:spPr>
          <a:xfrm>
            <a:off x="731343" y="1018660"/>
            <a:ext cx="8443337" cy="1384995"/>
          </a:xfrm>
          <a:prstGeom prst="rect">
            <a:avLst/>
          </a:prstGeom>
          <a:noFill/>
        </p:spPr>
        <p:txBody>
          <a:bodyPr wrap="none" rtlCol="0">
            <a:spAutoFit/>
          </a:bodyPr>
          <a:lstStyle/>
          <a:p>
            <a:pPr algn="ctr"/>
            <a:r>
              <a:rPr lang="ja-JP" altLang="en-US" sz="2800" dirty="0" smtClean="0">
                <a:solidFill>
                  <a:srgbClr val="00A0E6"/>
                </a:solidFill>
              </a:rPr>
              <a:t>コンテンツデータがデータベースに入ってしまう。</a:t>
            </a:r>
            <a:endParaRPr lang="en-US" altLang="ja-JP" sz="2800" dirty="0" smtClean="0">
              <a:solidFill>
                <a:srgbClr val="00A0E6"/>
              </a:solidFill>
            </a:endParaRPr>
          </a:p>
          <a:p>
            <a:pPr algn="ctr"/>
            <a:r>
              <a:rPr lang="ja-JP" altLang="en-US" sz="2800" dirty="0" smtClean="0">
                <a:solidFill>
                  <a:srgbClr val="00A0E6"/>
                </a:solidFill>
              </a:rPr>
              <a:t>複数ページにまたがる変更をするときなどに、</a:t>
            </a:r>
            <a:endParaRPr lang="en-US" altLang="ja-JP" sz="2800" dirty="0" smtClean="0">
              <a:solidFill>
                <a:srgbClr val="00A0E6"/>
              </a:solidFill>
            </a:endParaRPr>
          </a:p>
          <a:p>
            <a:pPr algn="ctr"/>
            <a:r>
              <a:rPr lang="ja-JP" altLang="en-US" sz="2800" dirty="0" smtClean="0">
                <a:solidFill>
                  <a:srgbClr val="00A0E6"/>
                </a:solidFill>
              </a:rPr>
              <a:t>置換ツールが使えない！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は、コンテンツや一覧の情報もテキストファイル形式で定義します。</a:t>
            </a:r>
            <a:endParaRPr lang="en-US" altLang="ja-JP" dirty="0" smtClean="0">
              <a:solidFill>
                <a:schemeClr val="bg2"/>
              </a:solidFill>
            </a:endParaRPr>
          </a:p>
          <a:p>
            <a:pPr algn="ctr"/>
            <a:r>
              <a:rPr kumimoji="1" lang="ja-JP" altLang="en-US" dirty="0" smtClean="0">
                <a:solidFill>
                  <a:schemeClr val="bg2"/>
                </a:solidFill>
              </a:rPr>
              <a:t>広範囲なページに大量の修正指示があっても、テキストエディタに付属のグレップ機能などで対応できます。</a:t>
            </a:r>
            <a:endParaRPr kumimoji="1" lang="en-US" altLang="ja-JP" dirty="0" smtClean="0">
              <a:solidFill>
                <a:schemeClr val="bg2"/>
              </a:solidFill>
            </a:endParaRPr>
          </a:p>
          <a:p>
            <a:pPr algn="ctr"/>
            <a:r>
              <a:rPr lang="ja-JP" altLang="en-US" dirty="0" smtClean="0">
                <a:solidFill>
                  <a:schemeClr val="bg2"/>
                </a:solidFill>
              </a:rPr>
              <a:t>特別な機能や</a:t>
            </a:r>
            <a:r>
              <a:rPr lang="en-US" altLang="ja-JP" dirty="0" smtClean="0">
                <a:solidFill>
                  <a:schemeClr val="bg2"/>
                </a:solidFill>
              </a:rPr>
              <a:t>SQL</a:t>
            </a:r>
            <a:r>
              <a:rPr lang="ja-JP" altLang="en-US" dirty="0" smtClean="0">
                <a:solidFill>
                  <a:schemeClr val="bg2"/>
                </a:solidFill>
              </a:rPr>
              <a:t>などを習得する必要はありません。</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6019000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a:t>
            </a:r>
            <a:r>
              <a:rPr kumimoji="1" lang="en-US" altLang="ja-JP" dirty="0" smtClean="0"/>
              <a:t>DB</a:t>
            </a:r>
            <a:r>
              <a:rPr kumimoji="1" lang="ja-JP" altLang="en-US" dirty="0" smtClean="0"/>
              <a:t>に入ったコンテンツはバージョン管理できない</a:t>
            </a:r>
            <a:endParaRPr kumimoji="1" lang="ja-JP" altLang="en-US" dirty="0"/>
          </a:p>
        </p:txBody>
      </p:sp>
      <p:sp>
        <p:nvSpPr>
          <p:cNvPr id="6" name="テキスト ボックス 5"/>
          <p:cNvSpPr txBox="1"/>
          <p:nvPr/>
        </p:nvSpPr>
        <p:spPr>
          <a:xfrm>
            <a:off x="1269949" y="1018660"/>
            <a:ext cx="7366119" cy="954107"/>
          </a:xfrm>
          <a:prstGeom prst="rect">
            <a:avLst/>
          </a:prstGeom>
          <a:noFill/>
        </p:spPr>
        <p:txBody>
          <a:bodyPr wrap="none" rtlCol="0">
            <a:spAutoFit/>
          </a:bodyPr>
          <a:lstStyle/>
          <a:p>
            <a:pPr algn="ctr"/>
            <a:r>
              <a:rPr lang="ja-JP" altLang="en-US" sz="2800" dirty="0" smtClean="0">
                <a:solidFill>
                  <a:srgbClr val="00A0E6"/>
                </a:solidFill>
              </a:rPr>
              <a:t>データベースに入ってしまったコンテンツの</a:t>
            </a:r>
            <a:endParaRPr lang="en-US" altLang="ja-JP" sz="2800" dirty="0" smtClean="0">
              <a:solidFill>
                <a:srgbClr val="00A0E6"/>
              </a:solidFill>
            </a:endParaRPr>
          </a:p>
          <a:p>
            <a:pPr algn="ctr"/>
            <a:r>
              <a:rPr lang="ja-JP" altLang="en-US" sz="2800" dirty="0" smtClean="0">
                <a:solidFill>
                  <a:srgbClr val="00A0E6"/>
                </a:solidFill>
              </a:rPr>
              <a:t>バージョン管理ができない！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は、コンテンツや一覧の情報もテキストファイル形式で定義します。</a:t>
            </a:r>
            <a:endParaRPr lang="en-US" altLang="ja-JP" dirty="0" smtClean="0">
              <a:solidFill>
                <a:schemeClr val="bg2"/>
              </a:solidFill>
            </a:endParaRPr>
          </a:p>
          <a:p>
            <a:pPr algn="ctr"/>
            <a:r>
              <a:rPr kumimoji="1" lang="ja-JP" altLang="en-US" dirty="0" smtClean="0">
                <a:solidFill>
                  <a:schemeClr val="bg2"/>
                </a:solidFill>
              </a:rPr>
              <a:t>なので、</a:t>
            </a:r>
            <a:r>
              <a:rPr kumimoji="1" lang="en-US" altLang="ja-JP" dirty="0" smtClean="0">
                <a:solidFill>
                  <a:schemeClr val="bg2"/>
                </a:solidFill>
              </a:rPr>
              <a:t>SVN</a:t>
            </a:r>
            <a:r>
              <a:rPr kumimoji="1" lang="ja-JP" altLang="en-US" dirty="0" smtClean="0">
                <a:solidFill>
                  <a:schemeClr val="bg2"/>
                </a:solidFill>
              </a:rPr>
              <a:t>や</a:t>
            </a:r>
            <a:r>
              <a:rPr kumimoji="1" lang="en-US" altLang="ja-JP" dirty="0" err="1" smtClean="0">
                <a:solidFill>
                  <a:schemeClr val="bg2"/>
                </a:solidFill>
              </a:rPr>
              <a:t>Git</a:t>
            </a:r>
            <a:r>
              <a:rPr kumimoji="1" lang="ja-JP" altLang="en-US" dirty="0" smtClean="0">
                <a:solidFill>
                  <a:schemeClr val="bg2"/>
                </a:solidFill>
              </a:rPr>
              <a:t>にコミットして、プログラムソースコードと同じようにバージョン管理することができます。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0366447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高機能すぎる！高価すぎる！</a:t>
            </a:r>
            <a:endParaRPr kumimoji="1" lang="ja-JP" altLang="en-US" dirty="0"/>
          </a:p>
        </p:txBody>
      </p:sp>
      <p:sp>
        <p:nvSpPr>
          <p:cNvPr id="6" name="テキスト ボックス 5"/>
          <p:cNvSpPr txBox="1"/>
          <p:nvPr/>
        </p:nvSpPr>
        <p:spPr>
          <a:xfrm>
            <a:off x="2347171" y="1018660"/>
            <a:ext cx="5211683" cy="954107"/>
          </a:xfrm>
          <a:prstGeom prst="rect">
            <a:avLst/>
          </a:prstGeom>
          <a:noFill/>
        </p:spPr>
        <p:txBody>
          <a:bodyPr wrap="none" rtlCol="0">
            <a:spAutoFit/>
          </a:bodyPr>
          <a:lstStyle/>
          <a:p>
            <a:pPr algn="ctr"/>
            <a:r>
              <a:rPr lang="ja-JP" altLang="en-US" sz="2800" dirty="0" smtClean="0">
                <a:solidFill>
                  <a:srgbClr val="00A0E6"/>
                </a:solidFill>
              </a:rPr>
              <a:t>高機能すぎて使いこなせない！</a:t>
            </a:r>
            <a:endParaRPr lang="en-US" altLang="ja-JP" sz="2800" dirty="0" smtClean="0">
              <a:solidFill>
                <a:srgbClr val="00A0E6"/>
              </a:solidFill>
            </a:endParaRPr>
          </a:p>
          <a:p>
            <a:pPr algn="ctr"/>
            <a:r>
              <a:rPr lang="ja-JP" altLang="en-US" sz="2800" dirty="0" smtClean="0">
                <a:solidFill>
                  <a:srgbClr val="00A0E6"/>
                </a:solidFill>
              </a:rPr>
              <a:t>そして、お高い！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は、フリーで使えるシンプルなツールです。</a:t>
            </a:r>
            <a:endParaRPr lang="en-US" altLang="ja-JP" dirty="0" smtClean="0">
              <a:solidFill>
                <a:schemeClr val="bg2"/>
              </a:solidFill>
            </a:endParaRPr>
          </a:p>
          <a:p>
            <a:pPr algn="ctr"/>
            <a:r>
              <a:rPr kumimoji="1" lang="ja-JP" altLang="en-US" dirty="0" smtClean="0">
                <a:solidFill>
                  <a:schemeClr val="bg2"/>
                </a:solidFill>
              </a:rPr>
              <a:t>コスト的にも機能的にも、大変気軽に導入できます。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5888900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en-US" altLang="ja-JP" dirty="0" smtClean="0"/>
              <a:t>Pickles Framework</a:t>
            </a:r>
            <a:r>
              <a:rPr lang="ja-JP" altLang="en-US" dirty="0" smtClean="0"/>
              <a:t> は、ちょうどよいのダ！</a:t>
            </a:r>
            <a:endParaRPr lang="ja-JP" altLang="en-US" dirty="0"/>
          </a:p>
        </p:txBody>
      </p:sp>
      <p:pic>
        <p:nvPicPr>
          <p:cNvPr id="5" name="図 4"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55" y="3730367"/>
            <a:ext cx="1903199" cy="2963286"/>
          </a:xfrm>
          <a:prstGeom prst="rect">
            <a:avLst/>
          </a:prstGeom>
        </p:spPr>
      </p:pic>
      <p:pic>
        <p:nvPicPr>
          <p:cNvPr id="4" name="図 3" descr="こぞうさん.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409" y="4493120"/>
            <a:ext cx="1273928" cy="2173171"/>
          </a:xfrm>
          <a:prstGeom prst="rect">
            <a:avLst/>
          </a:prstGeom>
        </p:spPr>
      </p:pic>
      <p:pic>
        <p:nvPicPr>
          <p:cNvPr id="6" name="図 5" descr="ディレクター.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57" y="4636901"/>
            <a:ext cx="1811790" cy="1972838"/>
          </a:xfrm>
          <a:prstGeom prst="rect">
            <a:avLst/>
          </a:prstGeom>
        </p:spPr>
      </p:pic>
      <p:sp>
        <p:nvSpPr>
          <p:cNvPr id="7" name="円形吹き出し 6"/>
          <p:cNvSpPr/>
          <p:nvPr/>
        </p:nvSpPr>
        <p:spPr>
          <a:xfrm>
            <a:off x="2060879" y="4373304"/>
            <a:ext cx="1174222" cy="706918"/>
          </a:xfrm>
          <a:prstGeom prst="wedgeEllipseCallout">
            <a:avLst>
              <a:gd name="adj1" fmla="val -40221"/>
              <a:gd name="adj2" fmla="val 69280"/>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sp>
        <p:nvSpPr>
          <p:cNvPr id="8" name="円形吹き出し 7"/>
          <p:cNvSpPr/>
          <p:nvPr/>
        </p:nvSpPr>
        <p:spPr>
          <a:xfrm>
            <a:off x="7380823" y="4133670"/>
            <a:ext cx="1174222" cy="706918"/>
          </a:xfrm>
          <a:prstGeom prst="wedgeEllipseCallout">
            <a:avLst>
              <a:gd name="adj1" fmla="val 19983"/>
              <a:gd name="adj2" fmla="val 74365"/>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grpSp>
        <p:nvGrpSpPr>
          <p:cNvPr id="9" name="図形グループ 8"/>
          <p:cNvGrpSpPr/>
          <p:nvPr/>
        </p:nvGrpSpPr>
        <p:grpSpPr>
          <a:xfrm>
            <a:off x="4191418" y="958534"/>
            <a:ext cx="1523165" cy="1845175"/>
            <a:chOff x="3630503" y="910606"/>
            <a:chExt cx="2096824" cy="2540111"/>
          </a:xfrm>
        </p:grpSpPr>
        <p:sp>
          <p:nvSpPr>
            <p:cNvPr id="10" name="角丸四角形 9"/>
            <p:cNvSpPr/>
            <p:nvPr/>
          </p:nvSpPr>
          <p:spPr>
            <a:xfrm>
              <a:off x="3630503" y="910606"/>
              <a:ext cx="2096824" cy="254011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1" name="図 10"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462" y="1162220"/>
              <a:ext cx="1616906" cy="2036882"/>
            </a:xfrm>
            <a:prstGeom prst="rect">
              <a:avLst/>
            </a:prstGeom>
          </p:spPr>
        </p:pic>
      </p:grpSp>
    </p:spTree>
    <p:extLst>
      <p:ext uri="{BB962C8B-B14F-4D97-AF65-F5344CB8AC3E}">
        <p14:creationId xmlns:p14="http://schemas.microsoft.com/office/powerpoint/2010/main" val="14365014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ウェブサイトを</a:t>
            </a:r>
            <a:r>
              <a:rPr kumimoji="1" lang="en-US" altLang="ja-JP" dirty="0" smtClean="0"/>
              <a:t>3</a:t>
            </a:r>
            <a:r>
              <a:rPr kumimoji="1" lang="ja-JP" altLang="en-US" dirty="0" smtClean="0"/>
              <a:t>つの概念に分解して捉えます</a:t>
            </a:r>
            <a:endParaRPr kumimoji="1" lang="ja-JP" altLang="en-US" dirty="0"/>
          </a:p>
        </p:txBody>
      </p:sp>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17</a:t>
            </a:fld>
            <a:endParaRPr lang="ja-JP" altLang="en-US" dirty="0"/>
          </a:p>
        </p:txBody>
      </p:sp>
      <p:cxnSp>
        <p:nvCxnSpPr>
          <p:cNvPr id="10" name="直線コネクタ 9"/>
          <p:cNvCxnSpPr/>
          <p:nvPr/>
        </p:nvCxnSpPr>
        <p:spPr>
          <a:xfrm flipH="1">
            <a:off x="2365090" y="1770934"/>
            <a:ext cx="3227242" cy="1269946"/>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flipV="1">
            <a:off x="2400042" y="3099135"/>
            <a:ext cx="2178680" cy="216706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683578" y="1770934"/>
            <a:ext cx="932056" cy="348361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1293227" y="1887443"/>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accent1"/>
                </a:solidFill>
              </a:rPr>
              <a:t>サイトマップ</a:t>
            </a:r>
            <a:endParaRPr kumimoji="1" lang="ja-JP" altLang="en-US" dirty="0">
              <a:solidFill>
                <a:schemeClr val="accent1"/>
              </a:solidFill>
            </a:endParaRPr>
          </a:p>
        </p:txBody>
      </p:sp>
      <p:sp>
        <p:nvSpPr>
          <p:cNvPr id="7" name="円/楕円 6"/>
          <p:cNvSpPr/>
          <p:nvPr/>
        </p:nvSpPr>
        <p:spPr>
          <a:xfrm>
            <a:off x="3530160" y="4112758"/>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accent1"/>
                </a:solidFill>
              </a:rPr>
              <a:t>コンテンツ</a:t>
            </a:r>
            <a:endParaRPr kumimoji="1" lang="ja-JP" altLang="en-US" dirty="0">
              <a:solidFill>
                <a:schemeClr val="accent1"/>
              </a:solidFill>
            </a:endParaRPr>
          </a:p>
        </p:txBody>
      </p:sp>
      <p:sp>
        <p:nvSpPr>
          <p:cNvPr id="8" name="円/楕円 7"/>
          <p:cNvSpPr/>
          <p:nvPr/>
        </p:nvSpPr>
        <p:spPr>
          <a:xfrm>
            <a:off x="4497166" y="675751"/>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accent1"/>
                </a:solidFill>
              </a:rPr>
              <a:t>テーマ</a:t>
            </a:r>
            <a:endParaRPr kumimoji="1" lang="ja-JP" altLang="en-US" dirty="0">
              <a:solidFill>
                <a:schemeClr val="accent1"/>
              </a:solidFill>
            </a:endParaRPr>
          </a:p>
        </p:txBody>
      </p:sp>
      <p:sp>
        <p:nvSpPr>
          <p:cNvPr id="16" name="テキスト ボックス 15"/>
          <p:cNvSpPr txBox="1"/>
          <p:nvPr/>
        </p:nvSpPr>
        <p:spPr>
          <a:xfrm>
            <a:off x="1739021" y="3150691"/>
            <a:ext cx="7534936" cy="430887"/>
          </a:xfrm>
          <a:prstGeom prst="rect">
            <a:avLst/>
          </a:prstGeom>
          <a:noFill/>
        </p:spPr>
        <p:txBody>
          <a:bodyPr wrap="square" rtlCol="0">
            <a:spAutoFit/>
          </a:bodyPr>
          <a:lstStyle/>
          <a:p>
            <a:pPr marL="285750" indent="-285750">
              <a:buFont typeface="Arial"/>
              <a:buChar char="•"/>
            </a:pPr>
            <a:r>
              <a:rPr lang="ja-JP" altLang="en-US" sz="1100" dirty="0">
                <a:solidFill>
                  <a:schemeClr val="tx1">
                    <a:lumMod val="85000"/>
                    <a:lumOff val="15000"/>
                  </a:schemeClr>
                </a:solidFill>
                <a:latin typeface="+mn-ea"/>
              </a:rPr>
              <a:t>サイト全体のページの</a:t>
            </a:r>
            <a:r>
              <a:rPr lang="ja-JP" altLang="en-US" sz="1100" dirty="0" smtClean="0">
                <a:solidFill>
                  <a:schemeClr val="tx1">
                    <a:lumMod val="85000"/>
                    <a:lumOff val="15000"/>
                  </a:schemeClr>
                </a:solidFill>
                <a:latin typeface="+mn-ea"/>
              </a:rPr>
              <a:t>一覧を</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ページ</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行で表現する</a:t>
            </a:r>
            <a:r>
              <a:rPr lang="en-US" altLang="ja-JP" sz="1100" dirty="0" smtClean="0">
                <a:solidFill>
                  <a:schemeClr val="tx1">
                    <a:lumMod val="85000"/>
                    <a:lumOff val="15000"/>
                  </a:schemeClr>
                </a:solidFill>
                <a:latin typeface="+mn-ea"/>
              </a:rPr>
              <a:t>CSV</a:t>
            </a:r>
            <a:r>
              <a:rPr lang="ja-JP" altLang="en-US" sz="1100" dirty="0" smtClean="0">
                <a:solidFill>
                  <a:schemeClr val="tx1">
                    <a:lumMod val="85000"/>
                    <a:lumOff val="15000"/>
                  </a:schemeClr>
                </a:solidFill>
                <a:latin typeface="+mn-ea"/>
              </a:rPr>
              <a:t>形式のファイル。</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パンくずのツリー構造、ページタイトルなどを管理します。</a:t>
            </a:r>
            <a:endParaRPr kumimoji="1" lang="ja-JP" altLang="en-US" sz="1100" dirty="0">
              <a:solidFill>
                <a:schemeClr val="tx1">
                  <a:lumMod val="85000"/>
                  <a:lumOff val="15000"/>
                </a:schemeClr>
              </a:solidFill>
              <a:latin typeface="+mn-ea"/>
            </a:endParaRPr>
          </a:p>
        </p:txBody>
      </p:sp>
      <p:sp>
        <p:nvSpPr>
          <p:cNvPr id="17" name="テキスト ボックス 16"/>
          <p:cNvSpPr txBox="1"/>
          <p:nvPr/>
        </p:nvSpPr>
        <p:spPr>
          <a:xfrm>
            <a:off x="5304133" y="1892395"/>
            <a:ext cx="4221443" cy="769441"/>
          </a:xfrm>
          <a:prstGeom prst="rect">
            <a:avLst/>
          </a:prstGeom>
          <a:noFill/>
        </p:spPr>
        <p:txBody>
          <a:bodyPr wrap="square" rtlCol="0">
            <a:spAutoFit/>
          </a:bodyPr>
          <a:lstStyle/>
          <a:p>
            <a:pPr marL="285750" indent="-285750">
              <a:buFont typeface="Arial"/>
              <a:buChar char="•"/>
            </a:pPr>
            <a:r>
              <a:rPr lang="ja-JP" altLang="en-US" sz="1100" dirty="0" smtClean="0">
                <a:solidFill>
                  <a:schemeClr val="tx1">
                    <a:lumMod val="85000"/>
                    <a:lumOff val="15000"/>
                  </a:schemeClr>
                </a:solidFill>
                <a:latin typeface="+mn-ea"/>
              </a:rPr>
              <a:t>ヘッダー</a:t>
            </a:r>
            <a:r>
              <a:rPr lang="ja-JP" altLang="en-US" sz="1100" dirty="0">
                <a:solidFill>
                  <a:schemeClr val="tx1">
                    <a:lumMod val="85000"/>
                    <a:lumOff val="15000"/>
                  </a:schemeClr>
                </a:solidFill>
                <a:latin typeface="+mn-ea"/>
              </a:rPr>
              <a:t>、フッター</a:t>
            </a:r>
            <a:r>
              <a:rPr lang="ja-JP" altLang="en-US" sz="1100" dirty="0" smtClean="0">
                <a:solidFill>
                  <a:schemeClr val="tx1">
                    <a:lumMod val="85000"/>
                    <a:lumOff val="15000"/>
                  </a:schemeClr>
                </a:solidFill>
                <a:latin typeface="+mn-ea"/>
              </a:rPr>
              <a:t>、ローカルナビゲーション</a:t>
            </a:r>
            <a:r>
              <a:rPr lang="ja-JP" altLang="en-US" sz="1100" dirty="0">
                <a:solidFill>
                  <a:schemeClr val="tx1">
                    <a:lumMod val="85000"/>
                    <a:lumOff val="15000"/>
                  </a:schemeClr>
                </a:solidFill>
                <a:latin typeface="+mn-ea"/>
              </a:rPr>
              <a:t>など、サイト全体を通して共通の規則にしたがって生成</a:t>
            </a:r>
            <a:r>
              <a:rPr lang="ja-JP" altLang="en-US" sz="1100" dirty="0" smtClean="0">
                <a:solidFill>
                  <a:schemeClr val="tx1">
                    <a:lumMod val="85000"/>
                    <a:lumOff val="15000"/>
                  </a:schemeClr>
                </a:solidFill>
                <a:latin typeface="+mn-ea"/>
              </a:rPr>
              <a:t>されるべき部品を一括制御します。</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コンテンツ</a:t>
            </a:r>
            <a:r>
              <a:rPr lang="ja-JP" altLang="en-US" sz="1100" dirty="0">
                <a:solidFill>
                  <a:schemeClr val="tx1">
                    <a:lumMod val="85000"/>
                    <a:lumOff val="15000"/>
                  </a:schemeClr>
                </a:solidFill>
                <a:latin typeface="+mn-ea"/>
              </a:rPr>
              <a:t>領域以外の</a:t>
            </a:r>
            <a:r>
              <a:rPr lang="en-US" altLang="ja-JP" sz="1100" dirty="0">
                <a:solidFill>
                  <a:schemeClr val="tx1">
                    <a:lumMod val="85000"/>
                    <a:lumOff val="15000"/>
                  </a:schemeClr>
                </a:solidFill>
                <a:latin typeface="+mn-ea"/>
              </a:rPr>
              <a:t>HTML</a:t>
            </a:r>
            <a:r>
              <a:rPr lang="ja-JP" altLang="en-US" sz="1100" dirty="0">
                <a:solidFill>
                  <a:schemeClr val="tx1">
                    <a:lumMod val="85000"/>
                    <a:lumOff val="15000"/>
                  </a:schemeClr>
                </a:solidFill>
                <a:latin typeface="+mn-ea"/>
              </a:rPr>
              <a:t>ソースを自動的に生成します。</a:t>
            </a:r>
            <a:endParaRPr kumimoji="1" lang="ja-JP" altLang="en-US" sz="1100" dirty="0">
              <a:solidFill>
                <a:schemeClr val="tx1">
                  <a:lumMod val="85000"/>
                  <a:lumOff val="15000"/>
                </a:schemeClr>
              </a:solidFill>
              <a:latin typeface="+mn-ea"/>
            </a:endParaRPr>
          </a:p>
        </p:txBody>
      </p:sp>
      <p:sp>
        <p:nvSpPr>
          <p:cNvPr id="18" name="テキスト ボックス 17"/>
          <p:cNvSpPr txBox="1"/>
          <p:nvPr/>
        </p:nvSpPr>
        <p:spPr>
          <a:xfrm>
            <a:off x="4153875" y="5367076"/>
            <a:ext cx="3775393" cy="430887"/>
          </a:xfrm>
          <a:prstGeom prst="rect">
            <a:avLst/>
          </a:prstGeom>
          <a:noFill/>
        </p:spPr>
        <p:txBody>
          <a:bodyPr wrap="none" rtlCol="0">
            <a:spAutoFit/>
          </a:bodyPr>
          <a:lstStyle/>
          <a:p>
            <a:pPr marL="285750" indent="-285750">
              <a:buFont typeface="Arial"/>
              <a:buChar char="•"/>
            </a:pPr>
            <a:r>
              <a:rPr lang="ja-JP" altLang="en-US" sz="1100" dirty="0">
                <a:solidFill>
                  <a:schemeClr val="tx1">
                    <a:lumMod val="85000"/>
                    <a:lumOff val="15000"/>
                  </a:schemeClr>
                </a:solidFill>
                <a:latin typeface="+mn-ea"/>
              </a:rPr>
              <a:t>ページ要素のうち、内容部分だけを</a:t>
            </a:r>
            <a:r>
              <a:rPr lang="ja-JP" altLang="en-US" sz="1100" dirty="0" smtClean="0">
                <a:solidFill>
                  <a:schemeClr val="tx1">
                    <a:lumMod val="85000"/>
                    <a:lumOff val="15000"/>
                  </a:schemeClr>
                </a:solidFill>
                <a:latin typeface="+mn-ea"/>
              </a:rPr>
              <a:t>取り出したもの。</a:t>
            </a:r>
            <a:endParaRPr lang="en-US" altLang="ja-JP" sz="1100" dirty="0" smtClean="0">
              <a:solidFill>
                <a:schemeClr val="tx1">
                  <a:lumMod val="85000"/>
                  <a:lumOff val="15000"/>
                </a:schemeClr>
              </a:solidFill>
              <a:latin typeface="+mn-ea"/>
            </a:endParaRPr>
          </a:p>
          <a:p>
            <a:pPr marL="285750" indent="-285750">
              <a:buFont typeface="Arial"/>
              <a:buChar char="•"/>
            </a:pPr>
            <a:r>
              <a:rPr kumimoji="1" lang="ja-JP" altLang="en-US" sz="1100" dirty="0" smtClean="0">
                <a:solidFill>
                  <a:schemeClr val="tx1">
                    <a:lumMod val="85000"/>
                    <a:lumOff val="15000"/>
                  </a:schemeClr>
                </a:solidFill>
                <a:latin typeface="+mn-ea"/>
              </a:rPr>
              <a:t>一般的な</a:t>
            </a:r>
            <a:r>
              <a:rPr kumimoji="1" lang="en-US" altLang="ja-JP" sz="1100" dirty="0" smtClean="0">
                <a:solidFill>
                  <a:schemeClr val="tx1">
                    <a:lumMod val="85000"/>
                    <a:lumOff val="15000"/>
                  </a:schemeClr>
                </a:solidFill>
                <a:latin typeface="+mn-ea"/>
              </a:rPr>
              <a:t>HTML</a:t>
            </a:r>
            <a:r>
              <a:rPr kumimoji="1" lang="ja-JP" altLang="en-US" sz="1100" dirty="0" smtClean="0">
                <a:solidFill>
                  <a:schemeClr val="tx1">
                    <a:lumMod val="85000"/>
                    <a:lumOff val="15000"/>
                  </a:schemeClr>
                </a:solidFill>
                <a:latin typeface="+mn-ea"/>
              </a:rPr>
              <a:t>の知識があれば、直接編集できます。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03693913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effectLst/>
              </a:rPr>
              <a:t>Pickles Framework </a:t>
            </a:r>
            <a:r>
              <a:rPr lang="ja-JP" altLang="en-US" dirty="0" smtClean="0">
                <a:effectLst/>
              </a:rPr>
              <a:t>はどんなことができるの？</a:t>
            </a:r>
          </a:p>
        </p:txBody>
      </p:sp>
      <p:sp>
        <p:nvSpPr>
          <p:cNvPr id="36" name="テキスト ボックス 35"/>
          <p:cNvSpPr txBox="1"/>
          <p:nvPr/>
        </p:nvSpPr>
        <p:spPr>
          <a:xfrm>
            <a:off x="1988099" y="2544850"/>
            <a:ext cx="5929828" cy="523220"/>
          </a:xfrm>
          <a:prstGeom prst="rect">
            <a:avLst/>
          </a:prstGeom>
          <a:noFill/>
        </p:spPr>
        <p:txBody>
          <a:bodyPr wrap="none" rtlCol="0">
            <a:spAutoFit/>
          </a:bodyPr>
          <a:lstStyle/>
          <a:p>
            <a:pPr algn="ctr"/>
            <a:r>
              <a:rPr kumimoji="1" lang="en-US" altLang="ja-JP" sz="2800" dirty="0" smtClean="0">
                <a:solidFill>
                  <a:srgbClr val="00A0E6"/>
                </a:solidFill>
                <a:latin typeface="+mn-ea"/>
              </a:rPr>
              <a:t>Pickles Framework </a:t>
            </a:r>
            <a:r>
              <a:rPr kumimoji="1" lang="ja-JP" altLang="en-US" sz="2800" dirty="0" smtClean="0">
                <a:solidFill>
                  <a:srgbClr val="00A0E6"/>
                </a:solidFill>
                <a:latin typeface="+mn-ea"/>
              </a:rPr>
              <a:t>にできること。</a:t>
            </a:r>
            <a:endParaRPr kumimoji="1" lang="ja-JP" altLang="en-US" sz="2800" dirty="0">
              <a:solidFill>
                <a:srgbClr val="00A0E6"/>
              </a:solidFill>
              <a:latin typeface="+mn-ea"/>
            </a:endParaRPr>
          </a:p>
        </p:txBody>
      </p:sp>
      <p:sp>
        <p:nvSpPr>
          <p:cNvPr id="39" name="テキスト ボックス 38"/>
          <p:cNvSpPr txBox="1"/>
          <p:nvPr/>
        </p:nvSpPr>
        <p:spPr>
          <a:xfrm>
            <a:off x="981400" y="3313805"/>
            <a:ext cx="7481535" cy="2308324"/>
          </a:xfrm>
          <a:prstGeom prst="rect">
            <a:avLst/>
          </a:prstGeom>
          <a:noFill/>
        </p:spPr>
        <p:txBody>
          <a:bodyPr wrap="none" rtlCol="0">
            <a:spAutoFit/>
          </a:bodyPr>
          <a:lstStyle/>
          <a:p>
            <a:pPr marL="342900" indent="-342900">
              <a:buFont typeface="+mj-lt"/>
              <a:buAutoNum type="arabicPeriod"/>
            </a:pPr>
            <a:r>
              <a:rPr kumimoji="1" lang="ja-JP" altLang="en-US" sz="1600" dirty="0" smtClean="0">
                <a:solidFill>
                  <a:schemeClr val="tx1">
                    <a:lumMod val="85000"/>
                    <a:lumOff val="15000"/>
                  </a:schemeClr>
                </a:solidFill>
                <a:latin typeface="+mn-ea"/>
              </a:rPr>
              <a:t>ページ名やパンくずの階層などの情報を、</a:t>
            </a:r>
            <a:r>
              <a:rPr kumimoji="1" lang="en-US" altLang="ja-JP" sz="1600" u="sng" dirty="0" smtClean="0">
                <a:solidFill>
                  <a:srgbClr val="00A0E6"/>
                </a:solidFill>
                <a:latin typeface="+mn-ea"/>
              </a:rPr>
              <a:t>CSV</a:t>
            </a:r>
            <a:r>
              <a:rPr kumimoji="1" lang="ja-JP" altLang="en-US" sz="1600" u="sng" dirty="0" smtClean="0">
                <a:solidFill>
                  <a:srgbClr val="00A0E6"/>
                </a:solidFill>
                <a:latin typeface="+mn-ea"/>
              </a:rPr>
              <a:t>ファイルで一括管理</a:t>
            </a:r>
            <a:r>
              <a:rPr kumimoji="1" lang="ja-JP" altLang="en-US" sz="1600" dirty="0" smtClean="0">
                <a:solidFill>
                  <a:schemeClr val="tx1">
                    <a:lumMod val="85000"/>
                    <a:lumOff val="15000"/>
                  </a:schemeClr>
                </a:solidFill>
                <a:latin typeface="+mn-ea"/>
              </a:rPr>
              <a:t>できます。</a:t>
            </a:r>
            <a:endParaRPr kumimoji="1" lang="en-US" altLang="ja-JP" sz="1600" dirty="0" smtClean="0">
              <a:solidFill>
                <a:schemeClr val="tx1">
                  <a:lumMod val="85000"/>
                  <a:lumOff val="15000"/>
                </a:schemeClr>
              </a:solidFill>
              <a:latin typeface="+mn-ea"/>
            </a:endParaRPr>
          </a:p>
          <a:p>
            <a:pPr marL="342900" indent="-342900">
              <a:buFont typeface="+mj-lt"/>
              <a:buAutoNum type="arabicPeriod"/>
            </a:pPr>
            <a:endParaRPr kumimoji="1" lang="en-US" altLang="ja-JP" sz="1600" dirty="0" smtClean="0">
              <a:solidFill>
                <a:schemeClr val="tx1">
                  <a:lumMod val="85000"/>
                  <a:lumOff val="15000"/>
                </a:schemeClr>
              </a:solidFill>
              <a:latin typeface="+mn-ea"/>
            </a:endParaRPr>
          </a:p>
          <a:p>
            <a:pPr marL="342900" indent="-342900">
              <a:buFont typeface="+mj-lt"/>
              <a:buAutoNum type="arabicPeriod"/>
            </a:pPr>
            <a:r>
              <a:rPr lang="ja-JP" altLang="en-US" sz="1600" dirty="0" smtClean="0">
                <a:solidFill>
                  <a:schemeClr val="tx1">
                    <a:lumMod val="85000"/>
                    <a:lumOff val="15000"/>
                  </a:schemeClr>
                </a:solidFill>
                <a:latin typeface="+mn-ea"/>
              </a:rPr>
              <a:t>ヘッダーやフッター、ナビゲーション、パンくず、メタタグなど、</a:t>
            </a:r>
            <a:r>
              <a:rPr lang="en-US" altLang="ja-JP" sz="1600" dirty="0" smtClean="0">
                <a:solidFill>
                  <a:schemeClr val="tx1">
                    <a:lumMod val="85000"/>
                    <a:lumOff val="15000"/>
                  </a:schemeClr>
                </a:solidFill>
                <a:latin typeface="+mn-ea"/>
              </a:rPr>
              <a:t/>
            </a:r>
            <a:br>
              <a:rPr lang="en-US" altLang="ja-JP" sz="1600" dirty="0" smtClean="0">
                <a:solidFill>
                  <a:schemeClr val="tx1">
                    <a:lumMod val="85000"/>
                    <a:lumOff val="15000"/>
                  </a:schemeClr>
                </a:solidFill>
                <a:latin typeface="+mn-ea"/>
              </a:rPr>
            </a:br>
            <a:r>
              <a:rPr lang="ja-JP" altLang="en-US" sz="1600" dirty="0" smtClean="0">
                <a:solidFill>
                  <a:schemeClr val="tx1">
                    <a:lumMod val="85000"/>
                    <a:lumOff val="15000"/>
                  </a:schemeClr>
                </a:solidFill>
                <a:latin typeface="+mn-ea"/>
              </a:rPr>
              <a:t>スタンダードなウェブデザイン上のルール化できる要素や、</a:t>
            </a:r>
            <a:r>
              <a:rPr lang="en-US" altLang="ja-JP" sz="1600" dirty="0" smtClean="0">
                <a:solidFill>
                  <a:schemeClr val="tx1">
                    <a:lumMod val="85000"/>
                    <a:lumOff val="15000"/>
                  </a:schemeClr>
                </a:solidFill>
                <a:latin typeface="+mn-ea"/>
              </a:rPr>
              <a:t/>
            </a:r>
            <a:br>
              <a:rPr lang="en-US" altLang="ja-JP" sz="1600" dirty="0" smtClean="0">
                <a:solidFill>
                  <a:schemeClr val="tx1">
                    <a:lumMod val="85000"/>
                    <a:lumOff val="15000"/>
                  </a:schemeClr>
                </a:solidFill>
                <a:latin typeface="+mn-ea"/>
              </a:rPr>
            </a:br>
            <a:r>
              <a:rPr lang="ja-JP" altLang="en-US" sz="1600" dirty="0" smtClean="0">
                <a:solidFill>
                  <a:schemeClr val="tx1">
                    <a:lumMod val="85000"/>
                    <a:lumOff val="15000"/>
                  </a:schemeClr>
                </a:solidFill>
                <a:latin typeface="+mn-ea"/>
              </a:rPr>
              <a:t>コピー＆ペーストする作業のほとんどを、</a:t>
            </a:r>
            <a:r>
              <a:rPr lang="ja-JP" altLang="en-US" sz="1600" u="sng" dirty="0" smtClean="0">
                <a:solidFill>
                  <a:schemeClr val="tx2"/>
                </a:solidFill>
                <a:latin typeface="+mn-ea"/>
              </a:rPr>
              <a:t>自動的にコーディングします</a:t>
            </a:r>
            <a:r>
              <a:rPr lang="ja-JP" altLang="en-US" sz="1600" dirty="0" smtClean="0">
                <a:solidFill>
                  <a:schemeClr val="tx1">
                    <a:lumMod val="85000"/>
                    <a:lumOff val="15000"/>
                  </a:schemeClr>
                </a:solidFill>
                <a:latin typeface="+mn-ea"/>
              </a:rPr>
              <a:t>。</a:t>
            </a:r>
            <a:endParaRPr lang="en-US" altLang="ja-JP" sz="1600" dirty="0" smtClean="0">
              <a:solidFill>
                <a:schemeClr val="tx1">
                  <a:lumMod val="85000"/>
                  <a:lumOff val="15000"/>
                </a:schemeClr>
              </a:solidFill>
              <a:latin typeface="+mn-ea"/>
            </a:endParaRPr>
          </a:p>
          <a:p>
            <a:pPr marL="342900" indent="-342900">
              <a:buFont typeface="+mj-lt"/>
              <a:buAutoNum type="arabicPeriod"/>
            </a:pPr>
            <a:endParaRPr lang="en-US" altLang="ja-JP" sz="1600" dirty="0">
              <a:solidFill>
                <a:schemeClr val="tx1">
                  <a:lumMod val="85000"/>
                  <a:lumOff val="15000"/>
                </a:schemeClr>
              </a:solidFill>
              <a:latin typeface="+mn-ea"/>
            </a:endParaRPr>
          </a:p>
          <a:p>
            <a:pPr marL="342900" indent="-342900">
              <a:buFont typeface="+mj-lt"/>
              <a:buAutoNum type="arabicPeriod"/>
            </a:pPr>
            <a:r>
              <a:rPr lang="ja-JP" altLang="en-US" sz="1600" dirty="0" smtClean="0">
                <a:solidFill>
                  <a:schemeClr val="tx1">
                    <a:lumMod val="85000"/>
                    <a:lumOff val="15000"/>
                  </a:schemeClr>
                </a:solidFill>
                <a:latin typeface="+mn-ea"/>
              </a:rPr>
              <a:t>デザインの</a:t>
            </a:r>
            <a:r>
              <a:rPr lang="ja-JP" altLang="en-US" sz="1600" u="sng" dirty="0" smtClean="0">
                <a:solidFill>
                  <a:srgbClr val="00A0E6"/>
                </a:solidFill>
                <a:latin typeface="+mn-ea"/>
              </a:rPr>
              <a:t>テーマを複数定義</a:t>
            </a:r>
            <a:r>
              <a:rPr lang="ja-JP" altLang="en-US" sz="1600" dirty="0" smtClean="0">
                <a:solidFill>
                  <a:schemeClr val="tx1">
                    <a:lumMod val="85000"/>
                    <a:lumOff val="15000"/>
                  </a:schemeClr>
                </a:solidFill>
                <a:latin typeface="+mn-ea"/>
              </a:rPr>
              <a:t>して、簡単に切り替えたり、再利用できます。</a:t>
            </a:r>
            <a:endParaRPr lang="en-US" altLang="ja-JP" sz="1600" dirty="0" smtClean="0">
              <a:solidFill>
                <a:schemeClr val="tx1">
                  <a:lumMod val="85000"/>
                  <a:lumOff val="15000"/>
                </a:schemeClr>
              </a:solidFill>
              <a:latin typeface="+mn-ea"/>
            </a:endParaRPr>
          </a:p>
          <a:p>
            <a:pPr marL="342900" indent="-342900">
              <a:buFont typeface="+mj-lt"/>
              <a:buAutoNum type="arabicPeriod"/>
            </a:pPr>
            <a:endParaRPr kumimoji="1" lang="en-US" altLang="ja-JP" sz="1600" dirty="0">
              <a:solidFill>
                <a:schemeClr val="tx1">
                  <a:lumMod val="85000"/>
                  <a:lumOff val="15000"/>
                </a:schemeClr>
              </a:solidFill>
              <a:latin typeface="+mn-ea"/>
            </a:endParaRPr>
          </a:p>
          <a:p>
            <a:pPr marL="342900" indent="-342900">
              <a:buFont typeface="+mj-lt"/>
              <a:buAutoNum type="arabicPeriod"/>
            </a:pPr>
            <a:r>
              <a:rPr kumimoji="1" lang="ja-JP" altLang="en-US" sz="1600" dirty="0" smtClean="0">
                <a:solidFill>
                  <a:schemeClr val="tx1">
                    <a:lumMod val="85000"/>
                    <a:lumOff val="15000"/>
                  </a:schemeClr>
                </a:solidFill>
                <a:latin typeface="+mn-ea"/>
              </a:rPr>
              <a:t>たくさんの</a:t>
            </a:r>
            <a:r>
              <a:rPr kumimoji="1" lang="ja-JP" altLang="en-US" sz="1600" u="sng" dirty="0" smtClean="0">
                <a:solidFill>
                  <a:srgbClr val="00A0E6"/>
                </a:solidFill>
                <a:latin typeface="+mn-ea"/>
              </a:rPr>
              <a:t>スタティックな</a:t>
            </a:r>
            <a:r>
              <a:rPr kumimoji="1" lang="en-US" altLang="ja-JP" sz="1600" u="sng" dirty="0" smtClean="0">
                <a:solidFill>
                  <a:srgbClr val="00A0E6"/>
                </a:solidFill>
                <a:latin typeface="+mn-ea"/>
              </a:rPr>
              <a:t>HTML</a:t>
            </a:r>
            <a:r>
              <a:rPr kumimoji="1" lang="ja-JP" altLang="en-US" sz="1600" u="sng" dirty="0" smtClean="0">
                <a:solidFill>
                  <a:srgbClr val="00A0E6"/>
                </a:solidFill>
                <a:latin typeface="+mn-ea"/>
              </a:rPr>
              <a:t>ファイルを生成</a:t>
            </a:r>
            <a:r>
              <a:rPr kumimoji="1" lang="ja-JP" altLang="en-US" sz="1600" dirty="0" smtClean="0">
                <a:solidFill>
                  <a:schemeClr val="tx1">
                    <a:lumMod val="85000"/>
                    <a:lumOff val="15000"/>
                  </a:schemeClr>
                </a:solidFill>
                <a:latin typeface="+mn-ea"/>
              </a:rPr>
              <a:t>します。</a:t>
            </a: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26965498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a:t>
            </a:fld>
            <a:endParaRPr lang="ja-JP" altLang="en-US" dirty="0"/>
          </a:p>
        </p:txBody>
      </p:sp>
      <p:sp>
        <p:nvSpPr>
          <p:cNvPr id="2" name="タイトル 1"/>
          <p:cNvSpPr>
            <a:spLocks noGrp="1"/>
          </p:cNvSpPr>
          <p:nvPr>
            <p:ph type="ctrTitle"/>
          </p:nvPr>
        </p:nvSpPr>
        <p:spPr/>
        <p:txBody>
          <a:bodyPr/>
          <a:lstStyle/>
          <a:p>
            <a:r>
              <a:rPr kumimoji="1" lang="en-US" altLang="ja-JP" dirty="0" smtClean="0"/>
              <a:t>Pickles Framework </a:t>
            </a:r>
            <a:r>
              <a:rPr kumimoji="1" lang="ja-JP" altLang="en-US" dirty="0" smtClean="0"/>
              <a:t>とは何ですか？</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29766833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ようするに、</a:t>
            </a:r>
            <a:r>
              <a:rPr lang="en-US" altLang="ja-JP" dirty="0" smtClean="0">
                <a:effectLst/>
              </a:rPr>
              <a:t/>
            </a:r>
            <a:br>
              <a:rPr lang="en-US" altLang="ja-JP" dirty="0" smtClean="0">
                <a:effectLst/>
              </a:rPr>
            </a:br>
            <a:r>
              <a:rPr lang="ja-JP" altLang="en-US" dirty="0" smtClean="0"/>
              <a:t>たくさんの</a:t>
            </a:r>
            <a:r>
              <a:rPr lang="en-US" altLang="ja-JP" dirty="0" smtClean="0"/>
              <a:t>HTML</a:t>
            </a:r>
            <a:r>
              <a:rPr lang="ja-JP" altLang="en-US" dirty="0" smtClean="0"/>
              <a:t>を制作するときに必要な、</a:t>
            </a:r>
            <a:r>
              <a:rPr lang="en-US" altLang="ja-JP" dirty="0" smtClean="0"/>
              <a:t/>
            </a:r>
            <a:br>
              <a:rPr lang="en-US" altLang="ja-JP" dirty="0" smtClean="0"/>
            </a:br>
            <a:r>
              <a:rPr lang="ja-JP" altLang="en-US" dirty="0" smtClean="0"/>
              <a:t>めんどうくさい作業を代わりにやってくれます。</a:t>
            </a:r>
            <a:endParaRPr lang="ja-JP" altLang="en-US" dirty="0" smtClean="0">
              <a:effectLst/>
            </a:endParaRPr>
          </a:p>
        </p:txBody>
      </p:sp>
    </p:spTree>
    <p:extLst>
      <p:ext uri="{BB962C8B-B14F-4D97-AF65-F5344CB8AC3E}">
        <p14:creationId xmlns:p14="http://schemas.microsoft.com/office/powerpoint/2010/main" val="30161681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20</a:t>
            </a:fld>
            <a:endParaRPr lang="ja-JP" altLang="en-US" dirty="0"/>
          </a:p>
        </p:txBody>
      </p:sp>
      <p:sp>
        <p:nvSpPr>
          <p:cNvPr id="2" name="タイトル 1"/>
          <p:cNvSpPr>
            <a:spLocks noGrp="1"/>
          </p:cNvSpPr>
          <p:nvPr>
            <p:ph type="ctrTitle"/>
          </p:nvPr>
        </p:nvSpPr>
        <p:spPr/>
        <p:txBody>
          <a:bodyPr/>
          <a:lstStyle/>
          <a:p>
            <a:r>
              <a:rPr kumimoji="1" lang="ja-JP" altLang="en-US" dirty="0" smtClean="0"/>
              <a:t>実際に、触ってみましょう。</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17889464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Pickles Framework </a:t>
            </a:r>
            <a:r>
              <a:rPr kumimoji="1" lang="ja-JP" altLang="en-US" dirty="0" smtClean="0"/>
              <a:t>は、ローカルに立てたサーバーで簡単に動かせます。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21</a:t>
            </a:fld>
            <a:endParaRPr lang="ja-JP" altLang="en-US" dirty="0"/>
          </a:p>
        </p:txBody>
      </p:sp>
      <p:sp>
        <p:nvSpPr>
          <p:cNvPr id="6" name="テキスト ボックス 5"/>
          <p:cNvSpPr txBox="1"/>
          <p:nvPr/>
        </p:nvSpPr>
        <p:spPr>
          <a:xfrm>
            <a:off x="1851927" y="4642019"/>
            <a:ext cx="2463798" cy="369332"/>
          </a:xfrm>
          <a:prstGeom prst="rect">
            <a:avLst/>
          </a:prstGeom>
          <a:noFill/>
        </p:spPr>
        <p:txBody>
          <a:bodyPr wrap="none" rtlCol="0">
            <a:spAutoFit/>
          </a:bodyPr>
          <a:lstStyle/>
          <a:p>
            <a:pPr algn="ctr"/>
            <a:r>
              <a:rPr kumimoji="1" lang="en-US" altLang="ja-JP" b="1" dirty="0" smtClean="0"/>
              <a:t>XAMPP </a:t>
            </a:r>
            <a:r>
              <a:rPr kumimoji="1" lang="en-US" altLang="ja-JP" dirty="0" smtClean="0"/>
              <a:t>(on Windows)</a:t>
            </a:r>
            <a:endParaRPr kumimoji="1" lang="ja-JP" altLang="en-US" dirty="0"/>
          </a:p>
        </p:txBody>
      </p:sp>
      <p:sp>
        <p:nvSpPr>
          <p:cNvPr id="7" name="テキスト ボックス 6"/>
          <p:cNvSpPr txBox="1"/>
          <p:nvPr/>
        </p:nvSpPr>
        <p:spPr>
          <a:xfrm>
            <a:off x="2779979" y="564194"/>
            <a:ext cx="4346062"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Windows </a:t>
            </a:r>
            <a:r>
              <a:rPr kumimoji="1" lang="ja-JP" altLang="en-US" sz="1100" dirty="0" smtClean="0">
                <a:solidFill>
                  <a:schemeClr val="tx1">
                    <a:lumMod val="85000"/>
                    <a:lumOff val="15000"/>
                  </a:schemeClr>
                </a:solidFill>
                <a:latin typeface="+mn-ea"/>
              </a:rPr>
              <a:t>なら</a:t>
            </a:r>
            <a:r>
              <a:rPr kumimoji="1" lang="en-US" altLang="ja-JP" sz="1100" dirty="0" smtClean="0">
                <a:solidFill>
                  <a:schemeClr val="tx1">
                    <a:lumMod val="85000"/>
                    <a:lumOff val="15000"/>
                  </a:schemeClr>
                </a:solidFill>
                <a:latin typeface="+mn-ea"/>
              </a:rPr>
              <a:t>“XAMPP”</a:t>
            </a:r>
            <a:r>
              <a:rPr kumimoji="1" lang="ja-JP" altLang="en-US" sz="1100" dirty="0" smtClean="0">
                <a:solidFill>
                  <a:schemeClr val="tx1">
                    <a:lumMod val="85000"/>
                    <a:lumOff val="15000"/>
                  </a:schemeClr>
                </a:solidFill>
                <a:latin typeface="+mn-ea"/>
              </a:rPr>
              <a:t>、</a:t>
            </a:r>
            <a:r>
              <a:rPr kumimoji="1" lang="en-US" altLang="ja-JP" sz="1100" dirty="0" err="1" smtClean="0">
                <a:solidFill>
                  <a:schemeClr val="tx1">
                    <a:lumMod val="85000"/>
                    <a:lumOff val="15000"/>
                  </a:schemeClr>
                </a:solidFill>
                <a:latin typeface="+mn-ea"/>
              </a:rPr>
              <a:t>MacOSX</a:t>
            </a:r>
            <a:r>
              <a:rPr kumimoji="1" lang="ja-JP" altLang="en-US" sz="1100" dirty="0" smtClean="0">
                <a:solidFill>
                  <a:schemeClr val="tx1">
                    <a:lumMod val="85000"/>
                    <a:lumOff val="15000"/>
                  </a:schemeClr>
                </a:solidFill>
                <a:latin typeface="+mn-ea"/>
              </a:rPr>
              <a:t>なら</a:t>
            </a:r>
            <a:r>
              <a:rPr kumimoji="1" lang="en-US" altLang="ja-JP" sz="1100" dirty="0" smtClean="0">
                <a:solidFill>
                  <a:schemeClr val="tx1">
                    <a:lumMod val="85000"/>
                    <a:lumOff val="15000"/>
                  </a:schemeClr>
                </a:solidFill>
                <a:latin typeface="+mn-ea"/>
              </a:rPr>
              <a:t>“MAMP”</a:t>
            </a:r>
            <a:r>
              <a:rPr kumimoji="1" lang="ja-JP" altLang="en-US" sz="1100" dirty="0" smtClean="0">
                <a:solidFill>
                  <a:schemeClr val="tx1">
                    <a:lumMod val="85000"/>
                    <a:lumOff val="15000"/>
                  </a:schemeClr>
                </a:solidFill>
                <a:latin typeface="+mn-ea"/>
              </a:rPr>
              <a:t>がオススメです。</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458226" y="1599706"/>
            <a:ext cx="3251200" cy="3251200"/>
          </a:xfrm>
          <a:prstGeom prst="rect">
            <a:avLst/>
          </a:prstGeom>
        </p:spPr>
      </p:pic>
      <p:pic>
        <p:nvPicPr>
          <p:cNvPr id="8" name="図 7"/>
          <p:cNvPicPr>
            <a:picLocks noChangeAspect="1"/>
          </p:cNvPicPr>
          <p:nvPr/>
        </p:nvPicPr>
        <p:blipFill>
          <a:blip r:embed="rId3"/>
          <a:stretch>
            <a:fillRect/>
          </a:stretch>
        </p:blipFill>
        <p:spPr>
          <a:xfrm>
            <a:off x="5849414" y="1785261"/>
            <a:ext cx="2880090" cy="2880090"/>
          </a:xfrm>
          <a:prstGeom prst="rect">
            <a:avLst/>
          </a:prstGeom>
        </p:spPr>
      </p:pic>
      <p:sp>
        <p:nvSpPr>
          <p:cNvPr id="9" name="テキスト ボックス 8"/>
          <p:cNvSpPr txBox="1"/>
          <p:nvPr/>
        </p:nvSpPr>
        <p:spPr>
          <a:xfrm>
            <a:off x="6115437" y="4642019"/>
            <a:ext cx="2348044" cy="369332"/>
          </a:xfrm>
          <a:prstGeom prst="rect">
            <a:avLst/>
          </a:prstGeom>
          <a:noFill/>
        </p:spPr>
        <p:txBody>
          <a:bodyPr wrap="none" rtlCol="0">
            <a:spAutoFit/>
          </a:bodyPr>
          <a:lstStyle/>
          <a:p>
            <a:pPr algn="ctr"/>
            <a:r>
              <a:rPr kumimoji="1" lang="en-US" altLang="ja-JP" b="1" dirty="0" smtClean="0"/>
              <a:t>MAMP </a:t>
            </a:r>
            <a:r>
              <a:rPr kumimoji="1" lang="en-US" altLang="ja-JP" dirty="0" smtClean="0"/>
              <a:t>(on </a:t>
            </a:r>
            <a:r>
              <a:rPr kumimoji="1" lang="en-US" altLang="ja-JP" dirty="0" err="1" smtClean="0"/>
              <a:t>MacOSX</a:t>
            </a:r>
            <a:r>
              <a:rPr kumimoji="1" lang="en-US" altLang="ja-JP" dirty="0" smtClean="0"/>
              <a:t>)</a:t>
            </a:r>
            <a:endParaRPr kumimoji="1" lang="ja-JP" altLang="en-US" dirty="0"/>
          </a:p>
        </p:txBody>
      </p:sp>
    </p:spTree>
    <p:extLst>
      <p:ext uri="{BB962C8B-B14F-4D97-AF65-F5344CB8AC3E}">
        <p14:creationId xmlns:p14="http://schemas.microsoft.com/office/powerpoint/2010/main" val="33423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742317" y="811319"/>
            <a:ext cx="6421366" cy="5235362"/>
          </a:xfrm>
          <a:prstGeom prst="rect">
            <a:avLst/>
          </a:prstGeom>
        </p:spPr>
      </p:pic>
      <p:sp>
        <p:nvSpPr>
          <p:cNvPr id="2" name="タイトル 1"/>
          <p:cNvSpPr>
            <a:spLocks noGrp="1"/>
          </p:cNvSpPr>
          <p:nvPr>
            <p:ph type="title"/>
          </p:nvPr>
        </p:nvSpPr>
        <p:spPr/>
        <p:txBody>
          <a:bodyPr/>
          <a:lstStyle/>
          <a:p>
            <a:r>
              <a:rPr kumimoji="1" lang="ja-JP" altLang="en-US" dirty="0" smtClean="0"/>
              <a:t>まずは、ソースコードをダウンロードします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22</a:t>
            </a:fld>
            <a:endParaRPr lang="ja-JP" altLang="en-US" dirty="0"/>
          </a:p>
        </p:txBody>
      </p:sp>
      <p:sp>
        <p:nvSpPr>
          <p:cNvPr id="6" name="テキスト ボックス 5"/>
          <p:cNvSpPr txBox="1"/>
          <p:nvPr/>
        </p:nvSpPr>
        <p:spPr>
          <a:xfrm>
            <a:off x="3347433" y="5936042"/>
            <a:ext cx="3211135" cy="369332"/>
          </a:xfrm>
          <a:prstGeom prst="rect">
            <a:avLst/>
          </a:prstGeom>
          <a:noFill/>
        </p:spPr>
        <p:txBody>
          <a:bodyPr wrap="none" rtlCol="0">
            <a:spAutoFit/>
          </a:bodyPr>
          <a:lstStyle/>
          <a:p>
            <a:pPr algn="ctr"/>
            <a:r>
              <a:rPr kumimoji="1" lang="en-US" altLang="ja-JP" dirty="0" smtClean="0"/>
              <a:t>http://</a:t>
            </a:r>
            <a:r>
              <a:rPr kumimoji="1" lang="en-US" altLang="ja-JP" dirty="0" err="1" smtClean="0"/>
              <a:t>pickles.pxt.jp</a:t>
            </a:r>
            <a:r>
              <a:rPr kumimoji="1" lang="en-US" altLang="ja-JP" dirty="0" smtClean="0"/>
              <a:t>/download/</a:t>
            </a:r>
            <a:endParaRPr kumimoji="1" lang="ja-JP" altLang="en-US" dirty="0"/>
          </a:p>
        </p:txBody>
      </p:sp>
      <p:sp>
        <p:nvSpPr>
          <p:cNvPr id="7" name="テキスト ボックス 6"/>
          <p:cNvSpPr txBox="1"/>
          <p:nvPr/>
        </p:nvSpPr>
        <p:spPr>
          <a:xfrm>
            <a:off x="3097370" y="564194"/>
            <a:ext cx="3711272"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Pickles Framework </a:t>
            </a:r>
            <a:r>
              <a:rPr kumimoji="1" lang="ja-JP" altLang="en-US" sz="1100" dirty="0" smtClean="0">
                <a:solidFill>
                  <a:schemeClr val="tx1">
                    <a:lumMod val="85000"/>
                    <a:lumOff val="15000"/>
                  </a:schemeClr>
                </a:solidFill>
                <a:latin typeface="+mn-ea"/>
              </a:rPr>
              <a:t>の公式サイトでお待ちしています。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9681431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ダウンロードした</a:t>
            </a:r>
            <a:r>
              <a:rPr kumimoji="1" lang="en-US" altLang="ja-JP" dirty="0" smtClean="0"/>
              <a:t>ZIP</a:t>
            </a:r>
            <a:r>
              <a:rPr kumimoji="1" lang="ja-JP" altLang="en-US" dirty="0" smtClean="0"/>
              <a:t>ファイルを解凍します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23</a:t>
            </a:fld>
            <a:endParaRPr lang="ja-JP" altLang="en-US" dirty="0"/>
          </a:p>
        </p:txBody>
      </p:sp>
      <p:sp>
        <p:nvSpPr>
          <p:cNvPr id="4" name="テキスト ボックス 3"/>
          <p:cNvSpPr txBox="1"/>
          <p:nvPr/>
        </p:nvSpPr>
        <p:spPr>
          <a:xfrm>
            <a:off x="2568377" y="564194"/>
            <a:ext cx="4769254"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ただの</a:t>
            </a:r>
            <a:r>
              <a:rPr kumimoji="1" lang="en-US" altLang="ja-JP" sz="1100" dirty="0" smtClean="0">
                <a:solidFill>
                  <a:schemeClr val="tx1">
                    <a:lumMod val="85000"/>
                    <a:lumOff val="15000"/>
                  </a:schemeClr>
                </a:solidFill>
                <a:latin typeface="+mn-ea"/>
              </a:rPr>
              <a:t>ZIP</a:t>
            </a:r>
            <a:r>
              <a:rPr kumimoji="1" lang="ja-JP" altLang="en-US" sz="1100" dirty="0" smtClean="0">
                <a:solidFill>
                  <a:schemeClr val="tx1">
                    <a:lumMod val="85000"/>
                    <a:lumOff val="15000"/>
                  </a:schemeClr>
                </a:solidFill>
                <a:latin typeface="+mn-ea"/>
              </a:rPr>
              <a:t>ファイルです。お好きなアーカイブツールを使ってください。</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7790" y="1132589"/>
            <a:ext cx="7290420" cy="4580122"/>
          </a:xfrm>
          <a:prstGeom prst="rect">
            <a:avLst/>
          </a:prstGeom>
        </p:spPr>
      </p:pic>
      <p:sp>
        <p:nvSpPr>
          <p:cNvPr id="6" name="右矢印 5"/>
          <p:cNvSpPr/>
          <p:nvPr/>
        </p:nvSpPr>
        <p:spPr>
          <a:xfrm>
            <a:off x="4578722" y="3029229"/>
            <a:ext cx="990308" cy="5359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45102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ファイルをウェブサーバーにアップロードします。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24</a:t>
            </a:fld>
            <a:endParaRPr lang="ja-JP" altLang="en-US" dirty="0"/>
          </a:p>
        </p:txBody>
      </p:sp>
      <p:sp>
        <p:nvSpPr>
          <p:cNvPr id="4" name="テキスト ボックス 3"/>
          <p:cNvSpPr txBox="1"/>
          <p:nvPr/>
        </p:nvSpPr>
        <p:spPr>
          <a:xfrm>
            <a:off x="3238428" y="564194"/>
            <a:ext cx="3429144"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PHP5</a:t>
            </a:r>
            <a:r>
              <a:rPr kumimoji="1" lang="ja-JP" altLang="en-US" sz="1100" dirty="0" smtClean="0">
                <a:solidFill>
                  <a:schemeClr val="tx1">
                    <a:lumMod val="85000"/>
                    <a:lumOff val="15000"/>
                  </a:schemeClr>
                </a:solidFill>
                <a:latin typeface="+mn-ea"/>
              </a:rPr>
              <a:t>が動作するサーバーなら、だいたい動きます。</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3027" y="1129596"/>
            <a:ext cx="7299946" cy="4586108"/>
          </a:xfrm>
          <a:prstGeom prst="rect">
            <a:avLst/>
          </a:prstGeom>
        </p:spPr>
      </p:pic>
    </p:spTree>
    <p:extLst>
      <p:ext uri="{BB962C8B-B14F-4D97-AF65-F5344CB8AC3E}">
        <p14:creationId xmlns:p14="http://schemas.microsoft.com/office/powerpoint/2010/main" val="30319892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これだけで、セットアップは完了です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25</a:t>
            </a:fld>
            <a:endParaRPr lang="ja-JP" altLang="en-US" dirty="0"/>
          </a:p>
        </p:txBody>
      </p:sp>
      <p:sp>
        <p:nvSpPr>
          <p:cNvPr id="5" name="テキスト ボックス 4"/>
          <p:cNvSpPr txBox="1"/>
          <p:nvPr/>
        </p:nvSpPr>
        <p:spPr>
          <a:xfrm>
            <a:off x="69906" y="6595952"/>
            <a:ext cx="4288353" cy="215444"/>
          </a:xfrm>
          <a:prstGeom prst="rect">
            <a:avLst/>
          </a:prstGeom>
          <a:noFill/>
        </p:spPr>
        <p:txBody>
          <a:bodyPr wrap="none" rtlCol="0">
            <a:spAutoFit/>
          </a:bodyPr>
          <a:lstStyle/>
          <a:p>
            <a:r>
              <a:rPr kumimoji="1" lang="en-US" altLang="ja-JP" sz="800" dirty="0" smtClean="0">
                <a:solidFill>
                  <a:schemeClr val="bg1">
                    <a:lumMod val="50000"/>
                  </a:schemeClr>
                </a:solidFill>
                <a:latin typeface="+mn-ea"/>
              </a:rPr>
              <a:t>※</a:t>
            </a:r>
            <a:r>
              <a:rPr kumimoji="1" lang="ja-JP" altLang="en-US" sz="800" dirty="0" smtClean="0">
                <a:solidFill>
                  <a:schemeClr val="bg1">
                    <a:lumMod val="50000"/>
                  </a:schemeClr>
                </a:solidFill>
                <a:latin typeface="+mn-ea"/>
              </a:rPr>
              <a:t>サーバーの種類や設定によって、パーミッションの設定が必要になる場合があります。</a:t>
            </a:r>
            <a:endParaRPr kumimoji="1" lang="ja-JP" altLang="en-US" sz="800" dirty="0">
              <a:solidFill>
                <a:schemeClr val="bg1">
                  <a:lumMod val="50000"/>
                </a:schemeClr>
              </a:solidFill>
              <a:latin typeface="+mn-ea"/>
            </a:endParaRPr>
          </a:p>
        </p:txBody>
      </p:sp>
      <p:pic>
        <p:nvPicPr>
          <p:cNvPr id="8" name="図 7"/>
          <p:cNvPicPr>
            <a:picLocks noChangeAspect="1"/>
          </p:cNvPicPr>
          <p:nvPr/>
        </p:nvPicPr>
        <p:blipFill>
          <a:blip r:embed="rId2"/>
          <a:stretch>
            <a:fillRect/>
          </a:stretch>
        </p:blipFill>
        <p:spPr>
          <a:xfrm>
            <a:off x="1163154" y="819945"/>
            <a:ext cx="7574864" cy="5684150"/>
          </a:xfrm>
          <a:prstGeom prst="rect">
            <a:avLst/>
          </a:prstGeom>
        </p:spPr>
      </p:pic>
    </p:spTree>
    <p:extLst>
      <p:ext uri="{BB962C8B-B14F-4D97-AF65-F5344CB8AC3E}">
        <p14:creationId xmlns:p14="http://schemas.microsoft.com/office/powerpoint/2010/main" val="13032083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885770" y="2544850"/>
            <a:ext cx="4134465" cy="523220"/>
          </a:xfrm>
          <a:prstGeom prst="rect">
            <a:avLst/>
          </a:prstGeom>
          <a:noFill/>
        </p:spPr>
        <p:txBody>
          <a:bodyPr wrap="none" rtlCol="0">
            <a:spAutoFit/>
          </a:bodyPr>
          <a:lstStyle/>
          <a:p>
            <a:pPr algn="ctr"/>
            <a:r>
              <a:rPr kumimoji="1" lang="ja-JP" altLang="en-US" sz="2800" dirty="0" smtClean="0">
                <a:solidFill>
                  <a:srgbClr val="00A0E6"/>
                </a:solidFill>
                <a:latin typeface="+mn-ea"/>
              </a:rPr>
              <a:t>たった、これだけです。</a:t>
            </a:r>
            <a:endParaRPr kumimoji="1" lang="ja-JP" altLang="en-US" sz="2800" dirty="0">
              <a:solidFill>
                <a:srgbClr val="00A0E6"/>
              </a:solidFill>
              <a:latin typeface="+mn-ea"/>
            </a:endParaRPr>
          </a:p>
        </p:txBody>
      </p:sp>
      <p:sp>
        <p:nvSpPr>
          <p:cNvPr id="7" name="テキスト ボックス 6"/>
          <p:cNvSpPr txBox="1"/>
          <p:nvPr/>
        </p:nvSpPr>
        <p:spPr>
          <a:xfrm>
            <a:off x="1494361" y="3313805"/>
            <a:ext cx="6917278" cy="1323439"/>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特殊なコマンドを覚える必要はありません。</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ja-JP" altLang="en-US" sz="1600" dirty="0" smtClean="0">
                <a:solidFill>
                  <a:schemeClr val="tx1">
                    <a:lumMod val="85000"/>
                    <a:lumOff val="15000"/>
                  </a:schemeClr>
                </a:solidFill>
                <a:latin typeface="+mn-ea"/>
              </a:rPr>
              <a:t>データベース・サーバーを用意する必要もありません。</a:t>
            </a:r>
            <a:endParaRPr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a:solidFill>
                <a:schemeClr val="tx1">
                  <a:lumMod val="85000"/>
                  <a:lumOff val="15000"/>
                </a:schemeClr>
              </a:solidFill>
              <a:latin typeface="+mn-ea"/>
            </a:endParaRPr>
          </a:p>
          <a:p>
            <a:pPr marL="285750" indent="-285750">
              <a:buFont typeface="Arial"/>
              <a:buChar char="•"/>
            </a:pPr>
            <a:r>
              <a:rPr lang="en-US" altLang="ja-JP" sz="1600" dirty="0" smtClean="0">
                <a:solidFill>
                  <a:schemeClr val="tx1">
                    <a:lumMod val="85000"/>
                    <a:lumOff val="15000"/>
                  </a:schemeClr>
                </a:solidFill>
                <a:latin typeface="+mn-ea"/>
              </a:rPr>
              <a:t>XAMPP </a:t>
            </a:r>
            <a:r>
              <a:rPr lang="ja-JP" altLang="en-US" sz="1600" dirty="0" smtClean="0">
                <a:solidFill>
                  <a:schemeClr val="tx1">
                    <a:lumMod val="85000"/>
                    <a:lumOff val="15000"/>
                  </a:schemeClr>
                </a:solidFill>
                <a:latin typeface="+mn-ea"/>
              </a:rPr>
              <a:t>や</a:t>
            </a:r>
            <a:r>
              <a:rPr lang="en-US" altLang="ja-JP" sz="1600" dirty="0" smtClean="0">
                <a:solidFill>
                  <a:schemeClr val="tx1">
                    <a:lumMod val="85000"/>
                    <a:lumOff val="15000"/>
                  </a:schemeClr>
                </a:solidFill>
                <a:latin typeface="+mn-ea"/>
              </a:rPr>
              <a:t> MAMP </a:t>
            </a:r>
            <a:r>
              <a:rPr lang="ja-JP" altLang="en-US" sz="1600" dirty="0" smtClean="0">
                <a:solidFill>
                  <a:schemeClr val="tx1">
                    <a:lumMod val="85000"/>
                    <a:lumOff val="15000"/>
                  </a:schemeClr>
                </a:solidFill>
                <a:latin typeface="+mn-ea"/>
              </a:rPr>
              <a:t>を使って、あなたのパソコン上でも簡単に動かせます。</a:t>
            </a:r>
            <a:endParaRPr kumimoji="1" lang="ja-JP" altLang="en-US" sz="1600" dirty="0">
              <a:solidFill>
                <a:schemeClr val="tx1">
                  <a:lumMod val="85000"/>
                  <a:lumOff val="15000"/>
                </a:schemeClr>
              </a:solidFill>
              <a:latin typeface="+mn-ea"/>
            </a:endParaRPr>
          </a:p>
        </p:txBody>
      </p:sp>
    </p:spTree>
    <p:extLst>
      <p:ext uri="{BB962C8B-B14F-4D97-AF65-F5344CB8AC3E}">
        <p14:creationId xmlns:p14="http://schemas.microsoft.com/office/powerpoint/2010/main" val="901065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27</a:t>
            </a:fld>
            <a:endParaRPr lang="ja-JP" altLang="en-US" dirty="0"/>
          </a:p>
        </p:txBody>
      </p:sp>
      <p:sp>
        <p:nvSpPr>
          <p:cNvPr id="2" name="タイトル 1"/>
          <p:cNvSpPr>
            <a:spLocks noGrp="1"/>
          </p:cNvSpPr>
          <p:nvPr>
            <p:ph type="ctrTitle"/>
          </p:nvPr>
        </p:nvSpPr>
        <p:spPr/>
        <p:txBody>
          <a:bodyPr/>
          <a:lstStyle/>
          <a:p>
            <a:r>
              <a:rPr kumimoji="1" lang="ja-JP" altLang="en-US" dirty="0" smtClean="0"/>
              <a:t>ウェブページを作ってみます</a:t>
            </a:r>
            <a:endParaRPr kumimoji="1" lang="ja-JP" altLang="en-US" dirty="0"/>
          </a:p>
        </p:txBody>
      </p:sp>
      <p:sp>
        <p:nvSpPr>
          <p:cNvPr id="6" name="テキスト プレースホルダー 5"/>
          <p:cNvSpPr>
            <a:spLocks noGrp="1"/>
          </p:cNvSpPr>
          <p:nvPr>
            <p:ph type="body" idx="13"/>
          </p:nvPr>
        </p:nvSpPr>
        <p:spPr/>
        <p:txBody>
          <a:bodyPr/>
          <a:lstStyle/>
          <a:p>
            <a:pPr>
              <a:buFont typeface="+mj-lt"/>
              <a:buAutoNum type="arabicPeriod"/>
            </a:pPr>
            <a:r>
              <a:rPr kumimoji="1" lang="ja-JP" altLang="en-US" dirty="0" smtClean="0"/>
              <a:t>サイトマップを編集します</a:t>
            </a:r>
            <a:endParaRPr kumimoji="1" lang="en-US" altLang="ja-JP" dirty="0" smtClean="0"/>
          </a:p>
          <a:p>
            <a:pPr>
              <a:buFont typeface="+mj-lt"/>
              <a:buAutoNum type="arabicPeriod"/>
            </a:pPr>
            <a:r>
              <a:rPr lang="ja-JP" altLang="en-US" dirty="0" smtClean="0"/>
              <a:t>テーマを編集します</a:t>
            </a:r>
            <a:endParaRPr lang="en-US" altLang="ja-JP" dirty="0" smtClean="0"/>
          </a:p>
          <a:p>
            <a:pPr>
              <a:buFont typeface="+mj-lt"/>
              <a:buAutoNum type="arabicPeriod"/>
            </a:pPr>
            <a:r>
              <a:rPr kumimoji="1" lang="ja-JP" altLang="en-US" dirty="0" smtClean="0"/>
              <a:t>コンテンツを編集します</a:t>
            </a:r>
            <a:endParaRPr kumimoji="1" lang="ja-JP" altLang="en-US" dirty="0"/>
          </a:p>
        </p:txBody>
      </p:sp>
    </p:spTree>
    <p:extLst>
      <p:ext uri="{BB962C8B-B14F-4D97-AF65-F5344CB8AC3E}">
        <p14:creationId xmlns:p14="http://schemas.microsoft.com/office/powerpoint/2010/main" val="18532300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まずはじめに、サイトマップ</a:t>
            </a:r>
            <a:r>
              <a:rPr kumimoji="1" lang="en-US" altLang="ja-JP" dirty="0" smtClean="0"/>
              <a:t>(</a:t>
            </a:r>
            <a:r>
              <a:rPr kumimoji="1" lang="ja-JP" altLang="en-US" dirty="0" smtClean="0"/>
              <a:t>ページリスト</a:t>
            </a:r>
            <a:r>
              <a:rPr kumimoji="1" lang="en-US" altLang="ja-JP" dirty="0" smtClean="0"/>
              <a:t>)</a:t>
            </a:r>
            <a:r>
              <a:rPr kumimoji="1" lang="ja-JP" altLang="en-US" dirty="0" smtClean="0"/>
              <a:t>を作ります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28</a:t>
            </a:fld>
            <a:endParaRPr lang="ja-JP" altLang="en-US" dirty="0"/>
          </a:p>
        </p:txBody>
      </p:sp>
      <p:pic>
        <p:nvPicPr>
          <p:cNvPr id="5" name="図 4"/>
          <p:cNvPicPr>
            <a:picLocks noChangeAspect="1"/>
          </p:cNvPicPr>
          <p:nvPr/>
        </p:nvPicPr>
        <p:blipFill rotWithShape="1">
          <a:blip r:embed="rId2"/>
          <a:srcRect l="1" t="-1577" r="44879" b="40923"/>
          <a:stretch/>
        </p:blipFill>
        <p:spPr>
          <a:xfrm>
            <a:off x="716512" y="503230"/>
            <a:ext cx="9189488" cy="6370913"/>
          </a:xfrm>
          <a:prstGeom prst="rect">
            <a:avLst/>
          </a:prstGeom>
        </p:spPr>
      </p:pic>
      <p:sp>
        <p:nvSpPr>
          <p:cNvPr id="6" name="テキスト ボックス 5"/>
          <p:cNvSpPr txBox="1"/>
          <p:nvPr/>
        </p:nvSpPr>
        <p:spPr>
          <a:xfrm>
            <a:off x="3450028" y="564194"/>
            <a:ext cx="3005951"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エクセル形式で誰でも簡単に編集できます。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3627919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0695" y="2551837"/>
            <a:ext cx="7141873" cy="2123658"/>
          </a:xfrm>
          <a:prstGeom prst="rect">
            <a:avLst/>
          </a:prstGeom>
        </p:spPr>
        <p:txBody>
          <a:bodyPr wrap="square">
            <a:spAutoFit/>
          </a:bodyPr>
          <a:lstStyle/>
          <a:p>
            <a:r>
              <a:rPr lang="en-US" altLang="ja-JP" sz="2000" dirty="0">
                <a:solidFill>
                  <a:srgbClr val="00A0E6"/>
                </a:solidFill>
              </a:rPr>
              <a:t>Pickles Framework </a:t>
            </a:r>
            <a:r>
              <a:rPr lang="ja-JP" altLang="en-US" sz="2000" dirty="0">
                <a:solidFill>
                  <a:srgbClr val="00A0E6"/>
                </a:solidFill>
              </a:rPr>
              <a:t>は</a:t>
            </a:r>
            <a:r>
              <a:rPr lang="ja-JP" altLang="en-US" sz="2000" dirty="0" smtClean="0">
                <a:solidFill>
                  <a:srgbClr val="00A0E6"/>
                </a:solidFill>
              </a:rPr>
              <a:t>、</a:t>
            </a:r>
            <a:r>
              <a:rPr lang="en-US" altLang="ja-JP" sz="2000" dirty="0" smtClean="0">
                <a:solidFill>
                  <a:srgbClr val="00A0E6"/>
                </a:solidFill>
              </a:rPr>
              <a:t/>
            </a:r>
            <a:br>
              <a:rPr lang="en-US" altLang="ja-JP" sz="2000" dirty="0" smtClean="0">
                <a:solidFill>
                  <a:srgbClr val="00A0E6"/>
                </a:solidFill>
              </a:rPr>
            </a:br>
            <a:r>
              <a:rPr lang="ja-JP" altLang="en-US" sz="2000" dirty="0" smtClean="0">
                <a:solidFill>
                  <a:srgbClr val="00A0E6"/>
                </a:solidFill>
              </a:rPr>
              <a:t>静的</a:t>
            </a:r>
            <a:r>
              <a:rPr lang="ja-JP" altLang="en-US" sz="2000" dirty="0">
                <a:solidFill>
                  <a:srgbClr val="00A0E6"/>
                </a:solidFill>
              </a:rPr>
              <a:t>で大きなウェブサイトを効率よく構築</a:t>
            </a:r>
            <a:r>
              <a:rPr lang="ja-JP" altLang="en-US" sz="2000" dirty="0" smtClean="0">
                <a:solidFill>
                  <a:srgbClr val="00A0E6"/>
                </a:solidFill>
              </a:rPr>
              <a:t>できる</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オープンソース</a:t>
            </a:r>
            <a:r>
              <a:rPr lang="ja-JP" altLang="en-US" sz="2000" dirty="0">
                <a:solidFill>
                  <a:srgbClr val="00A0E6"/>
                </a:solidFill>
              </a:rPr>
              <a:t>のフレームワークです</a:t>
            </a:r>
            <a:r>
              <a:rPr lang="ja-JP" altLang="en-US" sz="2000" dirty="0" smtClean="0">
                <a:solidFill>
                  <a:srgbClr val="00A0E6"/>
                </a:solidFill>
              </a:rPr>
              <a:t>。</a:t>
            </a:r>
            <a:endParaRPr lang="en-US" altLang="ja-JP" sz="2000" dirty="0" smtClean="0">
              <a:solidFill>
                <a:srgbClr val="00A0E6"/>
              </a:solidFill>
            </a:endParaRPr>
          </a:p>
          <a:p>
            <a:endParaRPr lang="ja-JP" altLang="en-US" dirty="0"/>
          </a:p>
          <a:p>
            <a:r>
              <a:rPr lang="ja-JP" altLang="en-US" dirty="0"/>
              <a:t>データベース不要、</a:t>
            </a:r>
            <a:r>
              <a:rPr lang="en-US" altLang="ja-JP" dirty="0"/>
              <a:t>PHP5</a:t>
            </a:r>
            <a:r>
              <a:rPr lang="ja-JP" altLang="en-US" dirty="0"/>
              <a:t>が動くサーバーに手軽に導入でき</a:t>
            </a:r>
            <a:r>
              <a:rPr lang="ja-JP" altLang="en-US" dirty="0" smtClean="0"/>
              <a:t>、</a:t>
            </a:r>
            <a:r>
              <a:rPr lang="en-US" altLang="ja-JP" dirty="0" smtClean="0"/>
              <a:t/>
            </a:r>
            <a:br>
              <a:rPr lang="en-US" altLang="ja-JP" dirty="0" smtClean="0"/>
            </a:br>
            <a:r>
              <a:rPr lang="ja-JP" altLang="en-US" dirty="0" smtClean="0"/>
              <a:t>プロトタイプ</a:t>
            </a:r>
            <a:r>
              <a:rPr lang="ja-JP" altLang="en-US" dirty="0"/>
              <a:t>制作を中心に進めるよう</a:t>
            </a:r>
            <a:r>
              <a:rPr lang="ja-JP" altLang="en-US" dirty="0" smtClean="0"/>
              <a:t>な</a:t>
            </a:r>
            <a:r>
              <a:rPr lang="en-US" altLang="ja-JP" dirty="0" smtClean="0"/>
              <a:t/>
            </a:r>
            <a:br>
              <a:rPr lang="en-US" altLang="ja-JP" dirty="0" smtClean="0"/>
            </a:br>
            <a:r>
              <a:rPr lang="ja-JP" altLang="en-US" dirty="0" smtClean="0"/>
              <a:t>柔軟</a:t>
            </a:r>
            <a:r>
              <a:rPr lang="ja-JP" altLang="en-US" dirty="0"/>
              <a:t>な制作スタイルを実現します。</a:t>
            </a: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637" y="3444886"/>
            <a:ext cx="1383652" cy="2154350"/>
          </a:xfrm>
          <a:prstGeom prst="rect">
            <a:avLst/>
          </a:prstGeom>
        </p:spPr>
      </p:pic>
      <p:sp>
        <p:nvSpPr>
          <p:cNvPr id="8" name="テキスト ボックス 7"/>
          <p:cNvSpPr txBox="1"/>
          <p:nvPr/>
        </p:nvSpPr>
        <p:spPr>
          <a:xfrm>
            <a:off x="5242811" y="5079784"/>
            <a:ext cx="2159566" cy="369332"/>
          </a:xfrm>
          <a:prstGeom prst="rect">
            <a:avLst/>
          </a:prstGeom>
          <a:noFill/>
        </p:spPr>
        <p:txBody>
          <a:bodyPr wrap="none" rtlCol="0">
            <a:spAutoFit/>
          </a:bodyPr>
          <a:lstStyle/>
          <a:p>
            <a:r>
              <a:rPr kumimoji="1" lang="en-US" altLang="ja-JP" dirty="0" smtClean="0">
                <a:solidFill>
                  <a:srgbClr val="00A0E6"/>
                </a:solidFill>
              </a:rPr>
              <a:t>http://</a:t>
            </a:r>
            <a:r>
              <a:rPr kumimoji="1" lang="en-US" altLang="ja-JP" dirty="0" err="1" smtClean="0">
                <a:solidFill>
                  <a:srgbClr val="00A0E6"/>
                </a:solidFill>
              </a:rPr>
              <a:t>pickles.pxt.jp</a:t>
            </a:r>
            <a:r>
              <a:rPr kumimoji="1" lang="en-US" altLang="ja-JP" dirty="0" smtClean="0">
                <a:solidFill>
                  <a:srgbClr val="00A0E6"/>
                </a:solidFill>
              </a:rPr>
              <a:t>/</a:t>
            </a:r>
            <a:endParaRPr kumimoji="1" lang="ja-JP" altLang="en-US" dirty="0">
              <a:solidFill>
                <a:srgbClr val="00A0E6"/>
              </a:solidFill>
            </a:endParaRPr>
          </a:p>
        </p:txBody>
      </p:sp>
    </p:spTree>
    <p:extLst>
      <p:ext uri="{BB962C8B-B14F-4D97-AF65-F5344CB8AC3E}">
        <p14:creationId xmlns:p14="http://schemas.microsoft.com/office/powerpoint/2010/main" val="11774497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サイトマップ</a:t>
            </a:r>
            <a:r>
              <a:rPr kumimoji="1" lang="en-US" altLang="ja-JP" dirty="0" smtClean="0"/>
              <a:t>(</a:t>
            </a:r>
            <a:r>
              <a:rPr kumimoji="1" lang="ja-JP" altLang="en-US" dirty="0" smtClean="0"/>
              <a:t>ページリスト</a:t>
            </a:r>
            <a:r>
              <a:rPr kumimoji="1" lang="en-US" altLang="ja-JP" dirty="0" smtClean="0"/>
              <a:t>)</a:t>
            </a:r>
            <a:r>
              <a:rPr kumimoji="1" lang="ja-JP" altLang="en-US" dirty="0" smtClean="0"/>
              <a:t>をインポートします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29</a:t>
            </a:fld>
            <a:endParaRPr lang="ja-JP" altLang="en-US" dirty="0"/>
          </a:p>
        </p:txBody>
      </p:sp>
      <p:pic>
        <p:nvPicPr>
          <p:cNvPr id="4" name="図 3"/>
          <p:cNvPicPr>
            <a:picLocks noChangeAspect="1"/>
          </p:cNvPicPr>
          <p:nvPr/>
        </p:nvPicPr>
        <p:blipFill rotWithShape="1">
          <a:blip r:embed="rId2"/>
          <a:srcRect l="7707" t="1" b="14495"/>
          <a:stretch/>
        </p:blipFill>
        <p:spPr>
          <a:xfrm>
            <a:off x="0" y="1017931"/>
            <a:ext cx="7731864" cy="5840069"/>
          </a:xfrm>
          <a:prstGeom prst="rect">
            <a:avLst/>
          </a:prstGeom>
        </p:spPr>
      </p:pic>
      <p:sp>
        <p:nvSpPr>
          <p:cNvPr id="7" name="テキスト ボックス 6"/>
          <p:cNvSpPr txBox="1"/>
          <p:nvPr/>
        </p:nvSpPr>
        <p:spPr>
          <a:xfrm>
            <a:off x="2674178" y="564194"/>
            <a:ext cx="4557658" cy="600164"/>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作ったエクセルファイルを、専用の管理画面にドラッグしましょう。</a:t>
            </a:r>
            <a:endParaRPr kumimoji="1" lang="en-US" altLang="ja-JP" sz="1100" dirty="0" smtClean="0">
              <a:solidFill>
                <a:schemeClr val="tx1">
                  <a:lumMod val="85000"/>
                  <a:lumOff val="15000"/>
                </a:schemeClr>
              </a:solidFill>
              <a:latin typeface="+mn-ea"/>
            </a:endParaRPr>
          </a:p>
          <a:p>
            <a:pPr algn="ctr"/>
            <a:r>
              <a:rPr lang="en-US" altLang="ja-JP" sz="1100" dirty="0" smtClean="0">
                <a:solidFill>
                  <a:schemeClr val="bg1">
                    <a:lumMod val="50000"/>
                  </a:schemeClr>
                </a:solidFill>
                <a:latin typeface="+mn-ea"/>
              </a:rPr>
              <a:t>※</a:t>
            </a:r>
            <a:r>
              <a:rPr lang="ja-JP" altLang="en-US" sz="1100" dirty="0" smtClean="0">
                <a:solidFill>
                  <a:schemeClr val="bg1">
                    <a:lumMod val="50000"/>
                  </a:schemeClr>
                </a:solidFill>
                <a:latin typeface="+mn-ea"/>
              </a:rPr>
              <a:t>この手順には、</a:t>
            </a:r>
            <a:r>
              <a:rPr lang="en-US" altLang="ja-JP" sz="1100" dirty="0" err="1" smtClean="0">
                <a:solidFill>
                  <a:schemeClr val="bg1">
                    <a:lumMod val="50000"/>
                  </a:schemeClr>
                </a:solidFill>
                <a:latin typeface="+mn-ea"/>
              </a:rPr>
              <a:t>sitemapExcel</a:t>
            </a:r>
            <a:r>
              <a:rPr lang="ja-JP" altLang="en-US" sz="1100" dirty="0" smtClean="0">
                <a:solidFill>
                  <a:schemeClr val="bg1">
                    <a:lumMod val="50000"/>
                  </a:schemeClr>
                </a:solidFill>
                <a:latin typeface="+mn-ea"/>
              </a:rPr>
              <a:t>プラグインが必要です</a:t>
            </a:r>
            <a:r>
              <a:rPr lang="ja-JP" altLang="en-US" sz="1100" dirty="0" smtClean="0">
                <a:solidFill>
                  <a:schemeClr val="bg1">
                    <a:lumMod val="50000"/>
                  </a:schemeClr>
                </a:solidFill>
                <a:latin typeface="+mn-ea"/>
              </a:rPr>
              <a:t>。</a:t>
            </a:r>
            <a:r>
              <a:rPr lang="en-US" altLang="ja-JP" sz="1100" dirty="0">
                <a:solidFill>
                  <a:schemeClr val="bg1">
                    <a:lumMod val="50000"/>
                  </a:schemeClr>
                </a:solidFill>
                <a:latin typeface="+mn-ea"/>
              </a:rPr>
              <a:t/>
            </a:r>
            <a:br>
              <a:rPr lang="en-US" altLang="ja-JP" sz="1100" dirty="0">
                <a:solidFill>
                  <a:schemeClr val="bg1">
                    <a:lumMod val="50000"/>
                  </a:schemeClr>
                </a:solidFill>
                <a:latin typeface="+mn-ea"/>
              </a:rPr>
            </a:br>
            <a:r>
              <a:rPr lang="en-US" altLang="ja-JP" sz="1100" dirty="0">
                <a:solidFill>
                  <a:schemeClr val="bg1">
                    <a:lumMod val="50000"/>
                  </a:schemeClr>
                </a:solidFill>
                <a:latin typeface="+mn-ea"/>
              </a:rPr>
              <a:t>https://</a:t>
            </a:r>
            <a:r>
              <a:rPr lang="en-US" altLang="ja-JP" sz="1100" dirty="0" err="1">
                <a:solidFill>
                  <a:schemeClr val="bg1">
                    <a:lumMod val="50000"/>
                  </a:schemeClr>
                </a:solidFill>
                <a:latin typeface="+mn-ea"/>
              </a:rPr>
              <a:t>github.com</a:t>
            </a:r>
            <a:r>
              <a:rPr lang="en-US" altLang="ja-JP" sz="1100" dirty="0">
                <a:solidFill>
                  <a:schemeClr val="bg1">
                    <a:lumMod val="50000"/>
                  </a:schemeClr>
                </a:solidFill>
                <a:latin typeface="+mn-ea"/>
              </a:rPr>
              <a:t>/tomk79/</a:t>
            </a:r>
            <a:r>
              <a:rPr lang="en-US" altLang="ja-JP" sz="1100" dirty="0" err="1">
                <a:solidFill>
                  <a:schemeClr val="bg1">
                    <a:lumMod val="50000"/>
                  </a:schemeClr>
                </a:solidFill>
                <a:latin typeface="+mn-ea"/>
              </a:rPr>
              <a:t>PxPlugin_sitemapExcel</a:t>
            </a:r>
            <a:endParaRPr kumimoji="1" lang="ja-JP" altLang="en-US" sz="1100" dirty="0">
              <a:solidFill>
                <a:schemeClr val="bg1">
                  <a:lumMod val="50000"/>
                </a:schemeClr>
              </a:solidFill>
              <a:latin typeface="+mn-ea"/>
            </a:endParaRPr>
          </a:p>
        </p:txBody>
      </p:sp>
      <p:pic>
        <p:nvPicPr>
          <p:cNvPr id="8" name="図 7"/>
          <p:cNvPicPr>
            <a:picLocks noChangeAspect="1"/>
          </p:cNvPicPr>
          <p:nvPr/>
        </p:nvPicPr>
        <p:blipFill>
          <a:blip r:embed="rId3"/>
          <a:stretch>
            <a:fillRect/>
          </a:stretch>
        </p:blipFill>
        <p:spPr>
          <a:xfrm>
            <a:off x="5638933" y="1968999"/>
            <a:ext cx="4011157" cy="3465335"/>
          </a:xfrm>
          <a:prstGeom prst="rect">
            <a:avLst/>
          </a:prstGeom>
        </p:spPr>
      </p:pic>
      <p:sp>
        <p:nvSpPr>
          <p:cNvPr id="6" name="左矢印 5"/>
          <p:cNvSpPr/>
          <p:nvPr/>
        </p:nvSpPr>
        <p:spPr>
          <a:xfrm rot="20577932">
            <a:off x="4484852" y="4178749"/>
            <a:ext cx="2439122" cy="29395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37574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サイトマップの構造が、画面に反映されます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30</a:t>
            </a:fld>
            <a:endParaRPr lang="ja-JP" altLang="en-US" dirty="0"/>
          </a:p>
        </p:txBody>
      </p:sp>
      <p:pic>
        <p:nvPicPr>
          <p:cNvPr id="4" name="図 3"/>
          <p:cNvPicPr>
            <a:picLocks noChangeAspect="1"/>
          </p:cNvPicPr>
          <p:nvPr/>
        </p:nvPicPr>
        <p:blipFill rotWithShape="1">
          <a:blip r:embed="rId2"/>
          <a:srcRect l="11787" b="28956"/>
          <a:stretch/>
        </p:blipFill>
        <p:spPr>
          <a:xfrm>
            <a:off x="0" y="1130135"/>
            <a:ext cx="9477901" cy="5727865"/>
          </a:xfrm>
          <a:prstGeom prst="rect">
            <a:avLst/>
          </a:prstGeom>
        </p:spPr>
      </p:pic>
      <p:sp>
        <p:nvSpPr>
          <p:cNvPr id="5" name="円/楕円 4"/>
          <p:cNvSpPr/>
          <p:nvPr/>
        </p:nvSpPr>
        <p:spPr>
          <a:xfrm>
            <a:off x="2494422" y="2120460"/>
            <a:ext cx="5789219" cy="48059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6151567" y="2656399"/>
            <a:ext cx="2050514" cy="4051073"/>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2533114" y="564194"/>
            <a:ext cx="4839786"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エクセルの内容の通りに、ナビゲーション構造が自動的に生成されます。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もちろん、リンクをクリックして遷移することも可能！</a:t>
            </a:r>
            <a:endParaRPr kumimoji="1" lang="ja-JP" altLang="en-US" sz="1100" dirty="0">
              <a:solidFill>
                <a:schemeClr val="tx1">
                  <a:lumMod val="85000"/>
                  <a:lumOff val="15000"/>
                </a:schemeClr>
              </a:solidFill>
              <a:latin typeface="+mn-ea"/>
            </a:endParaRPr>
          </a:p>
        </p:txBody>
      </p:sp>
      <p:sp>
        <p:nvSpPr>
          <p:cNvPr id="8" name="円/楕円 7"/>
          <p:cNvSpPr/>
          <p:nvPr/>
        </p:nvSpPr>
        <p:spPr>
          <a:xfrm>
            <a:off x="34953" y="3048159"/>
            <a:ext cx="2108775" cy="34952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37502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564154" y="734007"/>
            <a:ext cx="3838171" cy="2880149"/>
          </a:xfrm>
          <a:prstGeom prst="rect">
            <a:avLst/>
          </a:prstGeom>
        </p:spPr>
      </p:pic>
      <p:pic>
        <p:nvPicPr>
          <p:cNvPr id="9" name="図 8"/>
          <p:cNvPicPr>
            <a:picLocks noChangeAspect="1"/>
          </p:cNvPicPr>
          <p:nvPr/>
        </p:nvPicPr>
        <p:blipFill>
          <a:blip r:embed="rId3"/>
          <a:stretch>
            <a:fillRect/>
          </a:stretch>
        </p:blipFill>
        <p:spPr>
          <a:xfrm>
            <a:off x="4928242" y="1246645"/>
            <a:ext cx="3828815" cy="2873128"/>
          </a:xfrm>
          <a:prstGeom prst="rect">
            <a:avLst/>
          </a:prstGeom>
        </p:spPr>
      </p:pic>
      <p:pic>
        <p:nvPicPr>
          <p:cNvPr id="5" name="図 4"/>
          <p:cNvPicPr>
            <a:picLocks noChangeAspect="1"/>
          </p:cNvPicPr>
          <p:nvPr/>
        </p:nvPicPr>
        <p:blipFill>
          <a:blip r:embed="rId4"/>
          <a:stretch>
            <a:fillRect/>
          </a:stretch>
        </p:blipFill>
        <p:spPr>
          <a:xfrm>
            <a:off x="742171" y="943721"/>
            <a:ext cx="4698647" cy="3525847"/>
          </a:xfrm>
          <a:prstGeom prst="rect">
            <a:avLst/>
          </a:prstGeom>
        </p:spPr>
      </p:pic>
      <p:sp>
        <p:nvSpPr>
          <p:cNvPr id="2" name="タイトル 1"/>
          <p:cNvSpPr>
            <a:spLocks noGrp="1"/>
          </p:cNvSpPr>
          <p:nvPr>
            <p:ph type="title"/>
          </p:nvPr>
        </p:nvSpPr>
        <p:spPr/>
        <p:txBody>
          <a:bodyPr/>
          <a:lstStyle/>
          <a:p>
            <a:r>
              <a:rPr kumimoji="1" lang="ja-JP" altLang="en-US" dirty="0" smtClean="0"/>
              <a:t>テーマを</a:t>
            </a:r>
            <a:r>
              <a:rPr lang="ja-JP" altLang="en-US" dirty="0" smtClean="0"/>
              <a:t>編集</a:t>
            </a:r>
            <a:r>
              <a:rPr kumimoji="1" lang="ja-JP" altLang="en-US" dirty="0" smtClean="0"/>
              <a:t>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31</a:t>
            </a:fld>
            <a:endParaRPr lang="ja-JP" altLang="en-US" dirty="0"/>
          </a:p>
        </p:txBody>
      </p:sp>
      <p:pic>
        <p:nvPicPr>
          <p:cNvPr id="4" name="図 3"/>
          <p:cNvPicPr>
            <a:picLocks noChangeAspect="1"/>
          </p:cNvPicPr>
          <p:nvPr/>
        </p:nvPicPr>
        <p:blipFill>
          <a:blip r:embed="rId5"/>
          <a:stretch>
            <a:fillRect/>
          </a:stretch>
        </p:blipFill>
        <p:spPr>
          <a:xfrm>
            <a:off x="2792695" y="1724330"/>
            <a:ext cx="4776280" cy="3584102"/>
          </a:xfrm>
          <a:prstGeom prst="rect">
            <a:avLst/>
          </a:prstGeom>
        </p:spPr>
      </p:pic>
      <p:pic>
        <p:nvPicPr>
          <p:cNvPr id="8" name="図 7"/>
          <p:cNvPicPr>
            <a:picLocks noChangeAspect="1"/>
          </p:cNvPicPr>
          <p:nvPr/>
        </p:nvPicPr>
        <p:blipFill>
          <a:blip r:embed="rId6"/>
          <a:stretch>
            <a:fillRect/>
          </a:stretch>
        </p:blipFill>
        <p:spPr>
          <a:xfrm>
            <a:off x="5114653" y="3646835"/>
            <a:ext cx="3926283" cy="2946268"/>
          </a:xfrm>
          <a:prstGeom prst="rect">
            <a:avLst/>
          </a:prstGeom>
        </p:spPr>
      </p:pic>
      <p:pic>
        <p:nvPicPr>
          <p:cNvPr id="7" name="図 6"/>
          <p:cNvPicPr>
            <a:picLocks noChangeAspect="1"/>
          </p:cNvPicPr>
          <p:nvPr/>
        </p:nvPicPr>
        <p:blipFill>
          <a:blip r:embed="rId7"/>
          <a:stretch>
            <a:fillRect/>
          </a:stretch>
        </p:blipFill>
        <p:spPr>
          <a:xfrm>
            <a:off x="485853" y="3005927"/>
            <a:ext cx="5040226" cy="3782167"/>
          </a:xfrm>
          <a:prstGeom prst="rect">
            <a:avLst/>
          </a:prstGeom>
        </p:spPr>
      </p:pic>
      <p:sp>
        <p:nvSpPr>
          <p:cNvPr id="10" name="テキスト ボックス 9"/>
          <p:cNvSpPr txBox="1"/>
          <p:nvPr/>
        </p:nvSpPr>
        <p:spPr>
          <a:xfrm>
            <a:off x="2533118" y="564194"/>
            <a:ext cx="4839786"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テーマを選んで、あなたに合ったデザインに変更しましょう。</a:t>
            </a:r>
            <a:endParaRPr kumimoji="1"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テンプレートを編集すれば、好みのデザインに変更することもできます。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40005396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32</a:t>
            </a:fld>
            <a:endParaRPr lang="ja-JP" altLang="en-US" dirty="0"/>
          </a:p>
        </p:txBody>
      </p:sp>
      <p:sp>
        <p:nvSpPr>
          <p:cNvPr id="2" name="タイトル 1"/>
          <p:cNvSpPr>
            <a:spLocks noGrp="1"/>
          </p:cNvSpPr>
          <p:nvPr>
            <p:ph type="ctrTitle"/>
          </p:nvPr>
        </p:nvSpPr>
        <p:spPr/>
        <p:txBody>
          <a:bodyPr/>
          <a:lstStyle/>
          <a:p>
            <a:r>
              <a:rPr kumimoji="1" lang="ja-JP" altLang="en-US" dirty="0" smtClean="0"/>
              <a:t>コンテンツを制作します</a:t>
            </a:r>
            <a:endParaRPr kumimoji="1" lang="ja-JP" altLang="en-US" dirty="0"/>
          </a:p>
        </p:txBody>
      </p:sp>
      <p:sp>
        <p:nvSpPr>
          <p:cNvPr id="6" name="テキスト プレースホルダー 5"/>
          <p:cNvSpPr>
            <a:spLocks noGrp="1"/>
          </p:cNvSpPr>
          <p:nvPr>
            <p:ph type="body" idx="13"/>
          </p:nvPr>
        </p:nvSpPr>
        <p:spPr/>
        <p:txBody>
          <a:bodyPr/>
          <a:lstStyle/>
          <a:p>
            <a:pPr marL="0" indent="0">
              <a:buNone/>
            </a:pPr>
            <a:r>
              <a:rPr lang="ja-JP" altLang="en-US" dirty="0" smtClean="0"/>
              <a:t>コンテンツは、ウェブページの内容部分のことです。</a:t>
            </a:r>
            <a:endParaRPr lang="en-US" altLang="ja-JP" dirty="0" smtClean="0"/>
          </a:p>
          <a:p>
            <a:pPr marL="0" indent="0">
              <a:buNone/>
            </a:pPr>
            <a:r>
              <a:rPr lang="ja-JP" altLang="en-US" dirty="0" smtClean="0"/>
              <a:t>テーマによって自動的に生成できなかった部分を担います。</a:t>
            </a:r>
          </a:p>
          <a:p>
            <a:pPr marL="0" indent="0">
              <a:buNone/>
            </a:pPr>
            <a:r>
              <a:rPr lang="ja-JP" altLang="en-US" dirty="0" smtClean="0"/>
              <a:t>一般的な</a:t>
            </a:r>
            <a:r>
              <a:rPr lang="en-US" altLang="ja-JP" dirty="0" smtClean="0"/>
              <a:t>HTML</a:t>
            </a:r>
            <a:r>
              <a:rPr lang="ja-JP" altLang="en-US" dirty="0" smtClean="0"/>
              <a:t>の知識があれば編集することができます。</a:t>
            </a:r>
            <a:endParaRPr lang="en-US" altLang="ja-JP" dirty="0" smtClean="0"/>
          </a:p>
        </p:txBody>
      </p:sp>
    </p:spTree>
    <p:extLst>
      <p:ext uri="{BB962C8B-B14F-4D97-AF65-F5344CB8AC3E}">
        <p14:creationId xmlns:p14="http://schemas.microsoft.com/office/powerpoint/2010/main" val="13315533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33</a:t>
            </a:fld>
            <a:endParaRPr lang="ja-JP" altLang="en-US" dirty="0"/>
          </a:p>
        </p:txBody>
      </p:sp>
      <p:pic>
        <p:nvPicPr>
          <p:cNvPr id="7" name="図 6"/>
          <p:cNvPicPr>
            <a:picLocks noChangeAspect="1"/>
          </p:cNvPicPr>
          <p:nvPr/>
        </p:nvPicPr>
        <p:blipFill>
          <a:blip r:embed="rId2"/>
          <a:stretch>
            <a:fillRect/>
          </a:stretch>
        </p:blipFill>
        <p:spPr>
          <a:xfrm>
            <a:off x="996188" y="1164686"/>
            <a:ext cx="7913624" cy="5289902"/>
          </a:xfrm>
          <a:prstGeom prst="rect">
            <a:avLst/>
          </a:prstGeom>
        </p:spPr>
      </p:pic>
      <p:sp>
        <p:nvSpPr>
          <p:cNvPr id="5" name="テキスト ボックス 4"/>
          <p:cNvSpPr txBox="1"/>
          <p:nvPr/>
        </p:nvSpPr>
        <p:spPr>
          <a:xfrm>
            <a:off x="1686734" y="564194"/>
            <a:ext cx="653255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コンテンツは、ウェブページの内容の部分。普通の</a:t>
            </a:r>
            <a:r>
              <a:rPr kumimoji="1" lang="en-US" altLang="ja-JP" sz="1100" dirty="0" smtClean="0">
                <a:solidFill>
                  <a:schemeClr val="tx1">
                    <a:lumMod val="85000"/>
                    <a:lumOff val="15000"/>
                  </a:schemeClr>
                </a:solidFill>
                <a:latin typeface="+mn-ea"/>
              </a:rPr>
              <a:t>HTML</a:t>
            </a:r>
            <a:r>
              <a:rPr kumimoji="1" lang="ja-JP" altLang="en-US" sz="1100" dirty="0" smtClean="0">
                <a:solidFill>
                  <a:schemeClr val="tx1">
                    <a:lumMod val="85000"/>
                    <a:lumOff val="15000"/>
                  </a:schemeClr>
                </a:solidFill>
                <a:latin typeface="+mn-ea"/>
              </a:rPr>
              <a:t>で編集します。</a:t>
            </a:r>
            <a:endParaRPr kumimoji="1" lang="en-US" altLang="ja-JP" sz="1100" dirty="0" smtClean="0">
              <a:solidFill>
                <a:schemeClr val="tx1">
                  <a:lumMod val="85000"/>
                  <a:lumOff val="15000"/>
                </a:schemeClr>
              </a:solidFill>
              <a:latin typeface="+mn-ea"/>
            </a:endParaRPr>
          </a:p>
          <a:p>
            <a:pPr algn="ctr"/>
            <a:r>
              <a:rPr lang="ja-JP" altLang="en-US" sz="1100" dirty="0" smtClean="0">
                <a:solidFill>
                  <a:schemeClr val="tx1">
                    <a:lumMod val="85000"/>
                    <a:lumOff val="15000"/>
                  </a:schemeClr>
                </a:solidFill>
                <a:latin typeface="+mn-ea"/>
              </a:rPr>
              <a:t>ただし、編集が必要なのは、コンテンツの部分だけ。ヘッダーやフッターを書く必要はありません。</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772748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34</a:t>
            </a:fld>
            <a:endParaRPr lang="ja-JP" altLang="en-US" dirty="0"/>
          </a:p>
        </p:txBody>
      </p:sp>
      <p:pic>
        <p:nvPicPr>
          <p:cNvPr id="4" name="図 3"/>
          <p:cNvPicPr>
            <a:picLocks noChangeAspect="1"/>
          </p:cNvPicPr>
          <p:nvPr/>
        </p:nvPicPr>
        <p:blipFill>
          <a:blip r:embed="rId2"/>
          <a:stretch>
            <a:fillRect/>
          </a:stretch>
        </p:blipFill>
        <p:spPr>
          <a:xfrm>
            <a:off x="2714610" y="1083535"/>
            <a:ext cx="3938922" cy="2955752"/>
          </a:xfrm>
          <a:prstGeom prst="rect">
            <a:avLst/>
          </a:prstGeom>
        </p:spPr>
      </p:pic>
      <p:pic>
        <p:nvPicPr>
          <p:cNvPr id="6" name="図 5"/>
          <p:cNvPicPr>
            <a:picLocks noChangeAspect="1"/>
          </p:cNvPicPr>
          <p:nvPr/>
        </p:nvPicPr>
        <p:blipFill>
          <a:blip r:embed="rId3"/>
          <a:stretch>
            <a:fillRect/>
          </a:stretch>
        </p:blipFill>
        <p:spPr>
          <a:xfrm>
            <a:off x="4671926" y="2003954"/>
            <a:ext cx="4277361" cy="3209715"/>
          </a:xfrm>
          <a:prstGeom prst="rect">
            <a:avLst/>
          </a:prstGeom>
        </p:spPr>
      </p:pic>
      <p:pic>
        <p:nvPicPr>
          <p:cNvPr id="5" name="図 4"/>
          <p:cNvPicPr>
            <a:picLocks noChangeAspect="1"/>
          </p:cNvPicPr>
          <p:nvPr/>
        </p:nvPicPr>
        <p:blipFill>
          <a:blip r:embed="rId4"/>
          <a:stretch>
            <a:fillRect/>
          </a:stretch>
        </p:blipFill>
        <p:spPr>
          <a:xfrm>
            <a:off x="462558" y="2854469"/>
            <a:ext cx="5176378" cy="3884334"/>
          </a:xfrm>
          <a:prstGeom prst="rect">
            <a:avLst/>
          </a:prstGeom>
        </p:spPr>
      </p:pic>
      <p:sp>
        <p:nvSpPr>
          <p:cNvPr id="7" name="テキスト ボックス 6"/>
          <p:cNvSpPr txBox="1"/>
          <p:nvPr/>
        </p:nvSpPr>
        <p:spPr>
          <a:xfrm>
            <a:off x="1686740" y="564194"/>
            <a:ext cx="6532558"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作ったコンテンツをサーバーにアップすれば、テーマの中に入れられてウェブページが完成です。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同じように、ほかのページもどんどん作っていきましょう。</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371694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35</a:t>
            </a:fld>
            <a:endParaRPr lang="ja-JP" altLang="en-US" dirty="0"/>
          </a:p>
        </p:txBody>
      </p:sp>
      <p:sp>
        <p:nvSpPr>
          <p:cNvPr id="2" name="タイトル 1"/>
          <p:cNvSpPr>
            <a:spLocks noGrp="1"/>
          </p:cNvSpPr>
          <p:nvPr>
            <p:ph type="ctrTitle"/>
          </p:nvPr>
        </p:nvSpPr>
        <p:spPr/>
        <p:txBody>
          <a:bodyPr/>
          <a:lstStyle/>
          <a:p>
            <a:r>
              <a:rPr kumimoji="1" lang="ja-JP" altLang="en-US" dirty="0" smtClean="0"/>
              <a:t>静的な</a:t>
            </a:r>
            <a:r>
              <a:rPr kumimoji="1" lang="ja-JP" altLang="en-US" dirty="0" smtClean="0"/>
              <a:t>ウェブページ</a:t>
            </a:r>
            <a:r>
              <a:rPr kumimoji="1" lang="ja-JP" altLang="en-US" dirty="0" smtClean="0"/>
              <a:t>をパブリッシュします</a:t>
            </a:r>
            <a:endParaRPr kumimoji="1" lang="ja-JP" altLang="en-US" dirty="0"/>
          </a:p>
        </p:txBody>
      </p:sp>
      <p:sp>
        <p:nvSpPr>
          <p:cNvPr id="6" name="テキスト プレースホルダー 5"/>
          <p:cNvSpPr>
            <a:spLocks noGrp="1"/>
          </p:cNvSpPr>
          <p:nvPr>
            <p:ph type="body" idx="13"/>
          </p:nvPr>
        </p:nvSpPr>
        <p:spPr/>
        <p:txBody>
          <a:bodyPr/>
          <a:lstStyle/>
          <a:p>
            <a:pPr marL="0" indent="0">
              <a:buNone/>
            </a:pPr>
            <a:r>
              <a:rPr lang="ja-JP" altLang="en-US" dirty="0" smtClean="0"/>
              <a:t>作成</a:t>
            </a:r>
            <a:r>
              <a:rPr lang="ja-JP" altLang="en-US" dirty="0" smtClean="0"/>
              <a:t>したウェブページ</a:t>
            </a:r>
            <a:r>
              <a:rPr lang="ja-JP" altLang="en-US" dirty="0" smtClean="0"/>
              <a:t>は、そのまま公開することもできますが、</a:t>
            </a:r>
            <a:r>
              <a:rPr lang="en-US" altLang="ja-JP" dirty="0" smtClean="0"/>
              <a:t>PHP</a:t>
            </a:r>
            <a:r>
              <a:rPr lang="ja-JP" altLang="en-US" dirty="0" smtClean="0"/>
              <a:t>の動的なままでは都合がよくない場合も多いでしょう。</a:t>
            </a:r>
            <a:endParaRPr lang="en-US" altLang="ja-JP" dirty="0" smtClean="0"/>
          </a:p>
          <a:p>
            <a:pPr marL="0" indent="0">
              <a:buNone/>
            </a:pPr>
            <a:endParaRPr lang="en-US" altLang="ja-JP" dirty="0"/>
          </a:p>
          <a:p>
            <a:pPr marL="0" indent="0">
              <a:buNone/>
            </a:pPr>
            <a:r>
              <a:rPr lang="ja-JP" altLang="en-US" dirty="0" smtClean="0"/>
              <a:t>スタティック</a:t>
            </a:r>
            <a:r>
              <a:rPr lang="en-US" altLang="ja-JP" dirty="0" smtClean="0"/>
              <a:t>(</a:t>
            </a:r>
            <a:r>
              <a:rPr lang="ja-JP" altLang="en-US" dirty="0" smtClean="0"/>
              <a:t>静的</a:t>
            </a:r>
            <a:r>
              <a:rPr lang="en-US" altLang="ja-JP" dirty="0" smtClean="0"/>
              <a:t>)</a:t>
            </a:r>
            <a:r>
              <a:rPr lang="ja-JP" altLang="en-US" dirty="0" smtClean="0"/>
              <a:t>な</a:t>
            </a:r>
            <a:r>
              <a:rPr lang="en-US" altLang="ja-JP" dirty="0" smtClean="0"/>
              <a:t>HTML</a:t>
            </a:r>
            <a:r>
              <a:rPr lang="ja-JP" altLang="en-US" dirty="0" smtClean="0"/>
              <a:t>をパブリッシュすれば、どんなウェブサーバーでも公開することができるようになります。</a:t>
            </a:r>
            <a:endParaRPr lang="en-US" altLang="ja-JP" dirty="0" smtClean="0"/>
          </a:p>
        </p:txBody>
      </p:sp>
    </p:spTree>
    <p:extLst>
      <p:ext uri="{BB962C8B-B14F-4D97-AF65-F5344CB8AC3E}">
        <p14:creationId xmlns:p14="http://schemas.microsoft.com/office/powerpoint/2010/main" val="66344862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パブリッシュ画面を開きます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36</a:t>
            </a:fld>
            <a:endParaRPr lang="ja-JP" altLang="en-US" dirty="0"/>
          </a:p>
        </p:txBody>
      </p:sp>
      <p:pic>
        <p:nvPicPr>
          <p:cNvPr id="4" name="図 3"/>
          <p:cNvPicPr>
            <a:picLocks noChangeAspect="1"/>
          </p:cNvPicPr>
          <p:nvPr/>
        </p:nvPicPr>
        <p:blipFill rotWithShape="1">
          <a:blip r:embed="rId2"/>
          <a:srcRect l="12439" b="22429"/>
          <a:stretch/>
        </p:blipFill>
        <p:spPr>
          <a:xfrm>
            <a:off x="-1" y="1188390"/>
            <a:ext cx="8528411" cy="5669610"/>
          </a:xfrm>
          <a:prstGeom prst="rect">
            <a:avLst/>
          </a:prstGeom>
        </p:spPr>
      </p:pic>
      <p:sp>
        <p:nvSpPr>
          <p:cNvPr id="5" name="テキスト ボックス 4"/>
          <p:cNvSpPr txBox="1"/>
          <p:nvPr/>
        </p:nvSpPr>
        <p:spPr>
          <a:xfrm>
            <a:off x="1545682" y="564194"/>
            <a:ext cx="6814686" cy="261610"/>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操作は簡単。</a:t>
            </a:r>
            <a:r>
              <a:rPr lang="en-US" altLang="ja-JP" sz="1100" dirty="0" smtClean="0">
                <a:solidFill>
                  <a:schemeClr val="tx1">
                    <a:lumMod val="85000"/>
                    <a:lumOff val="15000"/>
                  </a:schemeClr>
                </a:solidFill>
                <a:latin typeface="+mn-ea"/>
              </a:rPr>
              <a:t>URL</a:t>
            </a:r>
            <a:r>
              <a:rPr lang="ja-JP" altLang="en-US" sz="1100" dirty="0" smtClean="0">
                <a:solidFill>
                  <a:schemeClr val="tx1">
                    <a:lumMod val="85000"/>
                    <a:lumOff val="15000"/>
                  </a:schemeClr>
                </a:solidFill>
                <a:latin typeface="+mn-ea"/>
              </a:rPr>
              <a:t>に </a:t>
            </a:r>
            <a:r>
              <a:rPr lang="en-US" altLang="ja-JP" sz="1100" dirty="0" smtClean="0">
                <a:solidFill>
                  <a:schemeClr val="tx1">
                    <a:lumMod val="85000"/>
                    <a:lumOff val="15000"/>
                  </a:schemeClr>
                </a:solidFill>
                <a:latin typeface="+mn-ea"/>
              </a:rPr>
              <a:t>?PX=publish </a:t>
            </a:r>
            <a:r>
              <a:rPr lang="ja-JP" altLang="en-US" sz="1100" dirty="0" smtClean="0">
                <a:solidFill>
                  <a:schemeClr val="tx1">
                    <a:lumMod val="85000"/>
                    <a:lumOff val="15000"/>
                  </a:schemeClr>
                </a:solidFill>
                <a:latin typeface="+mn-ea"/>
              </a:rPr>
              <a:t>をつけると表示される管理画面から、ボタンをクリックするだけです。</a:t>
            </a:r>
            <a:endParaRPr kumimoji="1" lang="ja-JP" altLang="en-US" sz="1100" dirty="0">
              <a:solidFill>
                <a:schemeClr val="tx1">
                  <a:lumMod val="85000"/>
                  <a:lumOff val="15000"/>
                </a:schemeClr>
              </a:solidFill>
              <a:latin typeface="+mn-ea"/>
            </a:endParaRPr>
          </a:p>
        </p:txBody>
      </p:sp>
      <p:sp>
        <p:nvSpPr>
          <p:cNvPr id="6" name="円/楕円 5"/>
          <p:cNvSpPr/>
          <p:nvPr/>
        </p:nvSpPr>
        <p:spPr>
          <a:xfrm>
            <a:off x="1084689" y="1677726"/>
            <a:ext cx="1897888" cy="407782"/>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2506072" y="5336102"/>
            <a:ext cx="2317313" cy="803911"/>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スクリーンショット-2013-12-30-17.10.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39" y="1440714"/>
            <a:ext cx="4888621" cy="3695883"/>
          </a:xfrm>
          <a:prstGeom prst="rect">
            <a:avLst/>
          </a:prstGeom>
        </p:spPr>
      </p:pic>
    </p:spTree>
    <p:extLst>
      <p:ext uri="{BB962C8B-B14F-4D97-AF65-F5344CB8AC3E}">
        <p14:creationId xmlns:p14="http://schemas.microsoft.com/office/powerpoint/2010/main" val="18036016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スタティックな</a:t>
            </a:r>
            <a:r>
              <a:rPr kumimoji="1" lang="en-US" altLang="ja-JP" dirty="0" smtClean="0"/>
              <a:t>HTML</a:t>
            </a:r>
            <a:r>
              <a:rPr kumimoji="1" lang="ja-JP" altLang="en-US" dirty="0" smtClean="0"/>
              <a:t>ファイルが生成されます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37</a:t>
            </a:fld>
            <a:endParaRPr lang="ja-JP" altLang="en-US" dirty="0"/>
          </a:p>
        </p:txBody>
      </p:sp>
      <p:sp>
        <p:nvSpPr>
          <p:cNvPr id="7" name="テキスト ボックス 6"/>
          <p:cNvSpPr txBox="1"/>
          <p:nvPr/>
        </p:nvSpPr>
        <p:spPr>
          <a:xfrm>
            <a:off x="1510422" y="564194"/>
            <a:ext cx="688521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テーマとコンテンツが合成され、完成された</a:t>
            </a:r>
            <a:r>
              <a:rPr kumimoji="1" lang="en-US" altLang="ja-JP" sz="1100" dirty="0" smtClean="0">
                <a:solidFill>
                  <a:schemeClr val="tx1">
                    <a:lumMod val="85000"/>
                    <a:lumOff val="15000"/>
                  </a:schemeClr>
                </a:solidFill>
                <a:latin typeface="+mn-ea"/>
              </a:rPr>
              <a:t>HTML</a:t>
            </a:r>
            <a:r>
              <a:rPr lang="ja-JP" altLang="en-US" sz="1100" dirty="0" smtClean="0">
                <a:solidFill>
                  <a:schemeClr val="tx1">
                    <a:lumMod val="85000"/>
                    <a:lumOff val="15000"/>
                  </a:schemeClr>
                </a:solidFill>
                <a:latin typeface="+mn-ea"/>
              </a:rPr>
              <a:t>を生成します。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これなら、特別な設定や</a:t>
            </a:r>
            <a:r>
              <a:rPr kumimoji="1" lang="en-US" altLang="ja-JP" sz="1100" dirty="0" smtClean="0">
                <a:solidFill>
                  <a:schemeClr val="tx1">
                    <a:lumMod val="85000"/>
                    <a:lumOff val="15000"/>
                  </a:schemeClr>
                </a:solidFill>
                <a:latin typeface="+mn-ea"/>
              </a:rPr>
              <a:t>PHP</a:t>
            </a:r>
            <a:r>
              <a:rPr kumimoji="1" lang="ja-JP" altLang="en-US" sz="1100" dirty="0" smtClean="0">
                <a:solidFill>
                  <a:schemeClr val="tx1">
                    <a:lumMod val="85000"/>
                    <a:lumOff val="15000"/>
                  </a:schemeClr>
                </a:solidFill>
                <a:latin typeface="+mn-ea"/>
              </a:rPr>
              <a:t>が動作する必要もなく、どんなウェブサーバーでも公開することができます。</a:t>
            </a:r>
            <a:endParaRPr kumimoji="1" lang="ja-JP" altLang="en-US" sz="1100" dirty="0">
              <a:solidFill>
                <a:schemeClr val="tx1">
                  <a:lumMod val="85000"/>
                  <a:lumOff val="15000"/>
                </a:schemeClr>
              </a:solidFill>
              <a:latin typeface="+mn-ea"/>
            </a:endParaRPr>
          </a:p>
        </p:txBody>
      </p:sp>
      <p:pic>
        <p:nvPicPr>
          <p:cNvPr id="9" name="図 8"/>
          <p:cNvPicPr>
            <a:picLocks noChangeAspect="1"/>
          </p:cNvPicPr>
          <p:nvPr/>
        </p:nvPicPr>
        <p:blipFill>
          <a:blip r:embed="rId2"/>
          <a:stretch>
            <a:fillRect/>
          </a:stretch>
        </p:blipFill>
        <p:spPr>
          <a:xfrm>
            <a:off x="0" y="1327046"/>
            <a:ext cx="5603982" cy="3613197"/>
          </a:xfrm>
          <a:prstGeom prst="rect">
            <a:avLst/>
          </a:prstGeom>
        </p:spPr>
      </p:pic>
      <p:pic>
        <p:nvPicPr>
          <p:cNvPr id="10" name="図 9"/>
          <p:cNvPicPr>
            <a:picLocks noChangeAspect="1"/>
          </p:cNvPicPr>
          <p:nvPr/>
        </p:nvPicPr>
        <p:blipFill>
          <a:blip r:embed="rId3"/>
          <a:stretch>
            <a:fillRect/>
          </a:stretch>
        </p:blipFill>
        <p:spPr>
          <a:xfrm>
            <a:off x="5487475" y="1134121"/>
            <a:ext cx="4007838" cy="3485870"/>
          </a:xfrm>
          <a:prstGeom prst="rect">
            <a:avLst/>
          </a:prstGeom>
        </p:spPr>
      </p:pic>
      <p:pic>
        <p:nvPicPr>
          <p:cNvPr id="11" name="図 10"/>
          <p:cNvPicPr>
            <a:picLocks noChangeAspect="1"/>
          </p:cNvPicPr>
          <p:nvPr/>
        </p:nvPicPr>
        <p:blipFill>
          <a:blip r:embed="rId4"/>
          <a:stretch>
            <a:fillRect/>
          </a:stretch>
        </p:blipFill>
        <p:spPr>
          <a:xfrm>
            <a:off x="4172289" y="3057155"/>
            <a:ext cx="4262812" cy="3707637"/>
          </a:xfrm>
          <a:prstGeom prst="rect">
            <a:avLst/>
          </a:prstGeom>
        </p:spPr>
      </p:pic>
      <p:sp>
        <p:nvSpPr>
          <p:cNvPr id="4" name="テキスト ボックス 3"/>
          <p:cNvSpPr txBox="1"/>
          <p:nvPr/>
        </p:nvSpPr>
        <p:spPr>
          <a:xfrm>
            <a:off x="1605569" y="4816625"/>
            <a:ext cx="2649721" cy="246221"/>
          </a:xfrm>
          <a:prstGeom prst="rect">
            <a:avLst/>
          </a:prstGeom>
          <a:noFill/>
        </p:spPr>
        <p:txBody>
          <a:bodyPr wrap="none" rtlCol="0">
            <a:spAutoFit/>
          </a:bodyPr>
          <a:lstStyle/>
          <a:p>
            <a:r>
              <a:rPr kumimoji="1" lang="ja-JP" altLang="en-US" sz="1000" dirty="0" smtClean="0"/>
              <a:t>完成されたスタティックな</a:t>
            </a:r>
            <a:r>
              <a:rPr kumimoji="1" lang="en-US" altLang="ja-JP" sz="1000" dirty="0" smtClean="0"/>
              <a:t>HTML</a:t>
            </a:r>
            <a:r>
              <a:rPr kumimoji="1" lang="ja-JP" altLang="en-US" sz="1000" dirty="0" smtClean="0"/>
              <a:t>ソース </a:t>
            </a:r>
            <a:r>
              <a:rPr kumimoji="1" lang="en-US" altLang="ja-JP" sz="1000" dirty="0" smtClean="0"/>
              <a:t>→</a:t>
            </a:r>
            <a:endParaRPr kumimoji="1" lang="ja-JP" altLang="en-US" sz="1000" dirty="0"/>
          </a:p>
        </p:txBody>
      </p:sp>
    </p:spTree>
    <p:extLst>
      <p:ext uri="{BB962C8B-B14F-4D97-AF65-F5344CB8AC3E}">
        <p14:creationId xmlns:p14="http://schemas.microsoft.com/office/powerpoint/2010/main" val="26566162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424382" y="2544850"/>
            <a:ext cx="3057247" cy="523220"/>
          </a:xfrm>
          <a:prstGeom prst="rect">
            <a:avLst/>
          </a:prstGeom>
          <a:noFill/>
        </p:spPr>
        <p:txBody>
          <a:bodyPr wrap="none" rtlCol="0">
            <a:spAutoFit/>
          </a:bodyPr>
          <a:lstStyle/>
          <a:p>
            <a:pPr algn="ctr"/>
            <a:r>
              <a:rPr kumimoji="1" lang="ja-JP" altLang="en-US" sz="2800" dirty="0" smtClean="0">
                <a:solidFill>
                  <a:srgbClr val="00A0E6"/>
                </a:solidFill>
                <a:latin typeface="+mn-ea"/>
              </a:rPr>
              <a:t>これで完成です！</a:t>
            </a:r>
            <a:endParaRPr kumimoji="1" lang="ja-JP" altLang="en-US" sz="2800" dirty="0">
              <a:solidFill>
                <a:srgbClr val="00A0E6"/>
              </a:solidFill>
              <a:latin typeface="+mn-ea"/>
            </a:endParaRPr>
          </a:p>
        </p:txBody>
      </p:sp>
      <p:sp>
        <p:nvSpPr>
          <p:cNvPr id="7" name="テキスト ボックス 6"/>
          <p:cNvSpPr txBox="1"/>
          <p:nvPr/>
        </p:nvSpPr>
        <p:spPr>
          <a:xfrm>
            <a:off x="1289177" y="3313805"/>
            <a:ext cx="7327647" cy="830997"/>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あとは、このようにして生成された</a:t>
            </a:r>
            <a:r>
              <a:rPr kumimoji="1" lang="en-US" altLang="ja-JP" sz="1600" dirty="0" smtClean="0">
                <a:solidFill>
                  <a:schemeClr val="tx1">
                    <a:lumMod val="85000"/>
                    <a:lumOff val="15000"/>
                  </a:schemeClr>
                </a:solidFill>
                <a:latin typeface="+mn-ea"/>
              </a:rPr>
              <a:t>HTML</a:t>
            </a:r>
            <a:r>
              <a:rPr kumimoji="1" lang="ja-JP" altLang="en-US" sz="1600" dirty="0" smtClean="0">
                <a:solidFill>
                  <a:schemeClr val="tx1">
                    <a:lumMod val="85000"/>
                    <a:lumOff val="15000"/>
                  </a:schemeClr>
                </a:solidFill>
                <a:latin typeface="+mn-ea"/>
              </a:rPr>
              <a:t>を、公開サーバーに設置するだけ。</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39588764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どういう仕事が得意なの？</a:t>
            </a:r>
          </a:p>
        </p:txBody>
      </p:sp>
      <p:sp>
        <p:nvSpPr>
          <p:cNvPr id="36" name="テキスト ボックス 35"/>
          <p:cNvSpPr txBox="1"/>
          <p:nvPr/>
        </p:nvSpPr>
        <p:spPr>
          <a:xfrm>
            <a:off x="1629022" y="2544850"/>
            <a:ext cx="6647974" cy="954107"/>
          </a:xfrm>
          <a:prstGeom prst="rect">
            <a:avLst/>
          </a:prstGeom>
          <a:noFill/>
        </p:spPr>
        <p:txBody>
          <a:bodyPr wrap="none" rtlCol="0">
            <a:spAutoFit/>
          </a:bodyPr>
          <a:lstStyle/>
          <a:p>
            <a:pPr algn="ctr"/>
            <a:r>
              <a:rPr kumimoji="1" lang="en-US" altLang="ja-JP" sz="2800" dirty="0" smtClean="0">
                <a:solidFill>
                  <a:srgbClr val="00A0E6"/>
                </a:solidFill>
                <a:latin typeface="+mn-ea"/>
              </a:rPr>
              <a:t>“</a:t>
            </a:r>
            <a:r>
              <a:rPr kumimoji="1" lang="ja-JP" altLang="en-US" sz="2800" dirty="0" smtClean="0">
                <a:solidFill>
                  <a:srgbClr val="00A0E6"/>
                </a:solidFill>
                <a:latin typeface="+mn-ea"/>
              </a:rPr>
              <a:t>静的で大きなウェブサイト</a:t>
            </a:r>
            <a:r>
              <a:rPr kumimoji="1" lang="en-US" altLang="ja-JP" sz="2800" dirty="0" smtClean="0">
                <a:solidFill>
                  <a:srgbClr val="00A0E6"/>
                </a:solidFill>
                <a:latin typeface="+mn-ea"/>
              </a:rPr>
              <a:t>”</a:t>
            </a:r>
            <a:r>
              <a:rPr kumimoji="1" lang="ja-JP" altLang="en-US" sz="2800" dirty="0" smtClean="0">
                <a:solidFill>
                  <a:srgbClr val="00A0E6"/>
                </a:solidFill>
                <a:latin typeface="+mn-ea"/>
              </a:rPr>
              <a:t>が</a:t>
            </a:r>
            <a:r>
              <a:rPr kumimoji="1" lang="ja-JP" altLang="en-US" sz="2800" dirty="0" smtClean="0">
                <a:solidFill>
                  <a:srgbClr val="00A0E6"/>
                </a:solidFill>
                <a:latin typeface="+mn-ea"/>
              </a:rPr>
              <a:t>得意</a:t>
            </a:r>
            <a:r>
              <a:rPr kumimoji="1" lang="ja-JP" altLang="en-US" sz="2800" dirty="0" smtClean="0">
                <a:solidFill>
                  <a:srgbClr val="00A0E6"/>
                </a:solidFill>
                <a:latin typeface="+mn-ea"/>
              </a:rPr>
              <a:t>な</a:t>
            </a:r>
            <a:endParaRPr kumimoji="1" lang="en-US" altLang="ja-JP" sz="2800" dirty="0" smtClean="0">
              <a:solidFill>
                <a:srgbClr val="00A0E6"/>
              </a:solidFill>
              <a:latin typeface="+mn-ea"/>
            </a:endParaRPr>
          </a:p>
          <a:p>
            <a:pPr algn="ctr"/>
            <a:r>
              <a:rPr lang="ja-JP" altLang="en-US" sz="2800" dirty="0" smtClean="0">
                <a:solidFill>
                  <a:srgbClr val="00A0E6"/>
                </a:solidFill>
                <a:latin typeface="+mn-ea"/>
              </a:rPr>
              <a:t>フレームワーク</a:t>
            </a:r>
            <a:r>
              <a:rPr kumimoji="1" lang="ja-JP" altLang="en-US" sz="2800" dirty="0" smtClean="0">
                <a:solidFill>
                  <a:srgbClr val="00A0E6"/>
                </a:solidFill>
                <a:latin typeface="+mn-ea"/>
              </a:rPr>
              <a:t>です</a:t>
            </a:r>
            <a:r>
              <a:rPr kumimoji="1" lang="ja-JP" altLang="en-US" sz="2800" dirty="0" smtClean="0">
                <a:solidFill>
                  <a:srgbClr val="00A0E6"/>
                </a:solidFill>
                <a:latin typeface="+mn-ea"/>
              </a:rPr>
              <a:t>。</a:t>
            </a:r>
            <a:endParaRPr kumimoji="1" lang="ja-JP" altLang="en-US" sz="2800" dirty="0">
              <a:solidFill>
                <a:srgbClr val="00A0E6"/>
              </a:solidFill>
              <a:latin typeface="+mn-ea"/>
            </a:endParaRPr>
          </a:p>
        </p:txBody>
      </p:sp>
      <p:sp>
        <p:nvSpPr>
          <p:cNvPr id="39" name="テキスト ボックス 38"/>
          <p:cNvSpPr txBox="1"/>
          <p:nvPr/>
        </p:nvSpPr>
        <p:spPr>
          <a:xfrm>
            <a:off x="981400" y="3541463"/>
            <a:ext cx="7327647" cy="1815882"/>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数</a:t>
            </a:r>
            <a:r>
              <a:rPr kumimoji="1" lang="en-US" altLang="ja-JP" sz="1600" dirty="0" smtClean="0">
                <a:solidFill>
                  <a:schemeClr val="tx1">
                    <a:lumMod val="85000"/>
                    <a:lumOff val="15000"/>
                  </a:schemeClr>
                </a:solidFill>
                <a:latin typeface="+mn-ea"/>
              </a:rPr>
              <a:t>100</a:t>
            </a:r>
            <a:r>
              <a:rPr kumimoji="1" lang="ja-JP" altLang="en-US" sz="1600" dirty="0" smtClean="0">
                <a:solidFill>
                  <a:schemeClr val="tx1">
                    <a:lumMod val="85000"/>
                    <a:lumOff val="15000"/>
                  </a:schemeClr>
                </a:solidFill>
                <a:latin typeface="+mn-ea"/>
              </a:rPr>
              <a:t>ページ、数</a:t>
            </a:r>
            <a:r>
              <a:rPr kumimoji="1" lang="en-US" altLang="ja-JP" sz="1600" dirty="0" smtClean="0">
                <a:solidFill>
                  <a:schemeClr val="tx1">
                    <a:lumMod val="85000"/>
                    <a:lumOff val="15000"/>
                  </a:schemeClr>
                </a:solidFill>
                <a:latin typeface="+mn-ea"/>
              </a:rPr>
              <a:t>1000</a:t>
            </a:r>
            <a:r>
              <a:rPr kumimoji="1" lang="ja-JP" altLang="en-US" sz="1600" dirty="0" smtClean="0">
                <a:solidFill>
                  <a:schemeClr val="tx1">
                    <a:lumMod val="85000"/>
                    <a:lumOff val="15000"/>
                  </a:schemeClr>
                </a:solidFill>
                <a:latin typeface="+mn-ea"/>
              </a:rPr>
              <a:t>ページ規模の</a:t>
            </a:r>
            <a:r>
              <a:rPr lang="ja-JP" altLang="en-US" sz="1600" dirty="0" smtClean="0">
                <a:solidFill>
                  <a:schemeClr val="tx1">
                    <a:lumMod val="85000"/>
                    <a:lumOff val="15000"/>
                  </a:schemeClr>
                </a:solidFill>
                <a:latin typeface="+mn-ea"/>
              </a:rPr>
              <a:t>大きな</a:t>
            </a:r>
            <a:r>
              <a:rPr kumimoji="1" lang="ja-JP" altLang="en-US" sz="1600" dirty="0" smtClean="0">
                <a:solidFill>
                  <a:schemeClr val="tx1">
                    <a:lumMod val="85000"/>
                    <a:lumOff val="15000"/>
                  </a:schemeClr>
                </a:solidFill>
                <a:latin typeface="+mn-ea"/>
              </a:rPr>
              <a:t>ウェブサイト</a:t>
            </a:r>
            <a:r>
              <a:rPr kumimoji="1" lang="ja-JP" altLang="en-US" sz="1600" dirty="0" smtClean="0">
                <a:solidFill>
                  <a:schemeClr val="tx1">
                    <a:lumMod val="85000"/>
                    <a:lumOff val="15000"/>
                  </a:schemeClr>
                </a:solidFill>
                <a:latin typeface="+mn-ea"/>
              </a:rPr>
              <a:t>。</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en-US" altLang="ja-JP" sz="1600" dirty="0" smtClean="0">
                <a:solidFill>
                  <a:schemeClr val="tx1">
                    <a:lumMod val="85000"/>
                    <a:lumOff val="15000"/>
                  </a:schemeClr>
                </a:solidFill>
                <a:latin typeface="+mn-ea"/>
              </a:rPr>
              <a:t>10〜20</a:t>
            </a:r>
            <a:r>
              <a:rPr lang="ja-JP" altLang="en-US" sz="1600" dirty="0" smtClean="0">
                <a:solidFill>
                  <a:schemeClr val="tx1">
                    <a:lumMod val="85000"/>
                    <a:lumOff val="15000"/>
                  </a:schemeClr>
                </a:solidFill>
                <a:latin typeface="+mn-ea"/>
              </a:rPr>
              <a:t>人の体制で作るよう</a:t>
            </a:r>
            <a:r>
              <a:rPr lang="ja-JP" altLang="en-US" sz="1600" dirty="0" smtClean="0">
                <a:solidFill>
                  <a:schemeClr val="tx1">
                    <a:lumMod val="85000"/>
                    <a:lumOff val="15000"/>
                  </a:schemeClr>
                </a:solidFill>
                <a:latin typeface="+mn-ea"/>
              </a:rPr>
              <a:t>な</a:t>
            </a:r>
            <a:r>
              <a:rPr lang="ja-JP" altLang="en-US" sz="1600" dirty="0" smtClean="0">
                <a:solidFill>
                  <a:schemeClr val="tx1">
                    <a:lumMod val="85000"/>
                    <a:lumOff val="15000"/>
                  </a:schemeClr>
                </a:solidFill>
                <a:latin typeface="+mn-ea"/>
              </a:rPr>
              <a:t>、大所帯のプロジェクト</a:t>
            </a:r>
            <a:r>
              <a:rPr lang="ja-JP" altLang="en-US" sz="1600" dirty="0" smtClean="0">
                <a:solidFill>
                  <a:schemeClr val="tx1">
                    <a:lumMod val="85000"/>
                    <a:lumOff val="15000"/>
                  </a:schemeClr>
                </a:solidFill>
                <a:latin typeface="+mn-ea"/>
              </a:rPr>
              <a:t>。</a:t>
            </a:r>
            <a:endParaRPr lang="en-US" altLang="ja-JP" sz="1600" dirty="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ja-JP" altLang="en-US" sz="1600" dirty="0" smtClean="0">
                <a:solidFill>
                  <a:schemeClr val="tx1">
                    <a:lumMod val="85000"/>
                    <a:lumOff val="15000"/>
                  </a:schemeClr>
                </a:solidFill>
                <a:latin typeface="+mn-ea"/>
              </a:rPr>
              <a:t>スタティックな</a:t>
            </a:r>
            <a:r>
              <a:rPr lang="en-US" altLang="ja-JP" sz="1600" dirty="0" smtClean="0">
                <a:solidFill>
                  <a:schemeClr val="tx1">
                    <a:lumMod val="85000"/>
                    <a:lumOff val="15000"/>
                  </a:schemeClr>
                </a:solidFill>
                <a:latin typeface="+mn-ea"/>
              </a:rPr>
              <a:t>HTML</a:t>
            </a:r>
            <a:r>
              <a:rPr lang="ja-JP" altLang="en-US" sz="1600" dirty="0" smtClean="0">
                <a:solidFill>
                  <a:schemeClr val="tx1">
                    <a:lumMod val="85000"/>
                    <a:lumOff val="15000"/>
                  </a:schemeClr>
                </a:solidFill>
                <a:latin typeface="+mn-ea"/>
              </a:rPr>
              <a:t>で表現する、たとえば企業サイトやカタログサイト。</a:t>
            </a:r>
            <a:endParaRPr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a:solidFill>
                <a:schemeClr val="tx1">
                  <a:lumMod val="85000"/>
                  <a:lumOff val="15000"/>
                </a:schemeClr>
              </a:solidFill>
              <a:latin typeface="+mn-ea"/>
            </a:endParaRPr>
          </a:p>
          <a:p>
            <a:pPr marL="285750" indent="-285750">
              <a:buFont typeface="Arial"/>
              <a:buChar char="•"/>
            </a:pPr>
            <a:r>
              <a:rPr kumimoji="1" lang="ja-JP" altLang="en-US" sz="1600" dirty="0" smtClean="0">
                <a:solidFill>
                  <a:schemeClr val="tx1">
                    <a:lumMod val="85000"/>
                    <a:lumOff val="15000"/>
                  </a:schemeClr>
                </a:solidFill>
                <a:latin typeface="+mn-ea"/>
              </a:rPr>
              <a:t>デザインや構成要素がなかなか決められない、新規サイト構築のお仕事。</a:t>
            </a:r>
            <a:endParaRPr kumimoji="1" lang="en-US" altLang="ja-JP" sz="1600" dirty="0">
              <a:solidFill>
                <a:schemeClr val="tx1">
                  <a:lumMod val="85000"/>
                  <a:lumOff val="15000"/>
                </a:schemeClr>
              </a:solidFill>
              <a:latin typeface="+mn-ea"/>
            </a:endParaRPr>
          </a:p>
        </p:txBody>
      </p:sp>
    </p:spTree>
    <p:extLst>
      <p:ext uri="{BB962C8B-B14F-4D97-AF65-F5344CB8AC3E}">
        <p14:creationId xmlns:p14="http://schemas.microsoft.com/office/powerpoint/2010/main" val="27385001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988096" y="2544850"/>
            <a:ext cx="5929828" cy="523220"/>
          </a:xfrm>
          <a:prstGeom prst="rect">
            <a:avLst/>
          </a:prstGeom>
          <a:noFill/>
        </p:spPr>
        <p:txBody>
          <a:bodyPr wrap="none" rtlCol="0">
            <a:spAutoFit/>
          </a:bodyPr>
          <a:lstStyle/>
          <a:p>
            <a:pPr algn="ctr"/>
            <a:r>
              <a:rPr kumimoji="1" lang="ja-JP" altLang="en-US" sz="2800" dirty="0" smtClean="0">
                <a:solidFill>
                  <a:srgbClr val="00A0E6"/>
                </a:solidFill>
                <a:latin typeface="+mn-ea"/>
              </a:rPr>
              <a:t>ぜひ一度、さわってみてください。</a:t>
            </a:r>
            <a:endParaRPr kumimoji="1" lang="ja-JP" altLang="en-US" sz="2800" dirty="0">
              <a:solidFill>
                <a:srgbClr val="00A0E6"/>
              </a:solidFill>
              <a:latin typeface="+mn-ea"/>
            </a:endParaRPr>
          </a:p>
        </p:txBody>
      </p:sp>
      <p:sp>
        <p:nvSpPr>
          <p:cNvPr id="7" name="テキスト ボックス 6"/>
          <p:cNvSpPr txBox="1"/>
          <p:nvPr/>
        </p:nvSpPr>
        <p:spPr>
          <a:xfrm>
            <a:off x="1475125" y="3313805"/>
            <a:ext cx="6955750" cy="1323439"/>
          </a:xfrm>
          <a:prstGeom prst="rect">
            <a:avLst/>
          </a:prstGeom>
          <a:noFill/>
        </p:spPr>
        <p:txBody>
          <a:bodyPr wrap="none" rtlCol="0">
            <a:spAutoFit/>
          </a:bodyPr>
          <a:lstStyle/>
          <a:p>
            <a:r>
              <a:rPr kumimoji="1" lang="ja-JP" altLang="en-US" sz="1600" dirty="0" smtClean="0">
                <a:solidFill>
                  <a:schemeClr val="tx1">
                    <a:lumMod val="85000"/>
                    <a:lumOff val="15000"/>
                  </a:schemeClr>
                </a:solidFill>
                <a:latin typeface="+mn-ea"/>
              </a:rPr>
              <a:t>きっと、ウェブ</a:t>
            </a:r>
            <a:r>
              <a:rPr kumimoji="1" lang="ja-JP" altLang="en-US" sz="1600" dirty="0" smtClean="0">
                <a:solidFill>
                  <a:schemeClr val="tx1">
                    <a:lumMod val="85000"/>
                    <a:lumOff val="15000"/>
                  </a:schemeClr>
                </a:solidFill>
                <a:latin typeface="+mn-ea"/>
              </a:rPr>
              <a:t>制作</a:t>
            </a:r>
            <a:r>
              <a:rPr kumimoji="1" lang="ja-JP" altLang="en-US" sz="1600" dirty="0" smtClean="0">
                <a:solidFill>
                  <a:schemeClr val="tx1">
                    <a:lumMod val="85000"/>
                    <a:lumOff val="15000"/>
                  </a:schemeClr>
                </a:solidFill>
                <a:latin typeface="+mn-ea"/>
              </a:rPr>
              <a:t>のお仕事</a:t>
            </a:r>
            <a:r>
              <a:rPr kumimoji="1" lang="ja-JP" altLang="en-US" sz="1600" dirty="0" smtClean="0">
                <a:solidFill>
                  <a:schemeClr val="tx1">
                    <a:lumMod val="85000"/>
                    <a:lumOff val="15000"/>
                  </a:schemeClr>
                </a:solidFill>
                <a:latin typeface="+mn-ea"/>
              </a:rPr>
              <a:t>が</a:t>
            </a:r>
            <a:r>
              <a:rPr kumimoji="1" lang="ja-JP" altLang="en-US" sz="1600" dirty="0" smtClean="0">
                <a:solidFill>
                  <a:schemeClr val="tx1">
                    <a:lumMod val="85000"/>
                    <a:lumOff val="15000"/>
                  </a:schemeClr>
                </a:solidFill>
                <a:latin typeface="+mn-ea"/>
              </a:rPr>
              <a:t>スムーズになります。</a:t>
            </a:r>
            <a:endParaRPr kumimoji="1"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制作に携わるチームのみんなが、納得できるワークフローに変わります。</a:t>
            </a:r>
            <a:endParaRPr kumimoji="1" lang="en-US" altLang="ja-JP" sz="1600" dirty="0" smtClean="0">
              <a:solidFill>
                <a:schemeClr val="tx1">
                  <a:lumMod val="85000"/>
                  <a:lumOff val="15000"/>
                </a:schemeClr>
              </a:solidFill>
              <a:latin typeface="+mn-ea"/>
            </a:endParaRPr>
          </a:p>
          <a:p>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そうすることで、これまでのウェブ制作のお仕事を、</a:t>
            </a:r>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より創造的で、</a:t>
            </a:r>
            <a:r>
              <a:rPr kumimoji="1" lang="ja-JP" altLang="en-US" sz="1600" dirty="0" smtClean="0">
                <a:solidFill>
                  <a:schemeClr val="tx1">
                    <a:lumMod val="85000"/>
                    <a:lumOff val="15000"/>
                  </a:schemeClr>
                </a:solidFill>
                <a:latin typeface="+mn-ea"/>
              </a:rPr>
              <a:t>より充実した時間に変えることが</a:t>
            </a:r>
            <a:r>
              <a:rPr kumimoji="1" lang="ja-JP" altLang="en-US" sz="1600" dirty="0" smtClean="0">
                <a:solidFill>
                  <a:schemeClr val="tx1">
                    <a:lumMod val="85000"/>
                    <a:lumOff val="15000"/>
                  </a:schemeClr>
                </a:solidFill>
                <a:latin typeface="+mn-ea"/>
              </a:rPr>
              <a:t>でき</a:t>
            </a:r>
            <a:r>
              <a:rPr kumimoji="1" lang="ja-JP" altLang="en-US" sz="1600" dirty="0" smtClean="0">
                <a:solidFill>
                  <a:schemeClr val="tx1">
                    <a:lumMod val="85000"/>
                    <a:lumOff val="15000"/>
                  </a:schemeClr>
                </a:solidFill>
                <a:latin typeface="+mn-ea"/>
              </a:rPr>
              <a:t>たら嬉しいです。</a:t>
            </a: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11907217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40</a:t>
            </a:fld>
            <a:endParaRPr lang="ja-JP" altLang="en-US" dirty="0"/>
          </a:p>
        </p:txBody>
      </p:sp>
      <p:sp>
        <p:nvSpPr>
          <p:cNvPr id="2" name="タイトル 1"/>
          <p:cNvSpPr>
            <a:spLocks noGrp="1"/>
          </p:cNvSpPr>
          <p:nvPr>
            <p:ph type="ctrTitle"/>
          </p:nvPr>
        </p:nvSpPr>
        <p:spPr/>
        <p:txBody>
          <a:bodyPr/>
          <a:lstStyle/>
          <a:p>
            <a:r>
              <a:rPr kumimoji="1" lang="ja-JP" altLang="en-US" dirty="0" smtClean="0"/>
              <a:t>将来のユメ</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18760923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ウェブ制作の現場では、分業で仕事をすることが多くなりました。</a:t>
            </a:r>
          </a:p>
        </p:txBody>
      </p:sp>
      <p:sp>
        <p:nvSpPr>
          <p:cNvPr id="6" name="テキスト ボックス 5"/>
          <p:cNvSpPr txBox="1"/>
          <p:nvPr/>
        </p:nvSpPr>
        <p:spPr>
          <a:xfrm>
            <a:off x="544806" y="4417748"/>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8329086" y="2990498"/>
            <a:ext cx="1068779"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078645" y="4417748"/>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096358"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21" y="2707858"/>
            <a:ext cx="1097801" cy="1709279"/>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32" y="3204072"/>
            <a:ext cx="1126408" cy="1226533"/>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86" y="2875851"/>
            <a:ext cx="750939" cy="1544788"/>
          </a:xfrm>
          <a:prstGeom prst="rect">
            <a:avLst/>
          </a:prstGeom>
        </p:spPr>
      </p:pic>
      <p:sp>
        <p:nvSpPr>
          <p:cNvPr id="31" name="テキスト ボックス 30"/>
          <p:cNvSpPr txBox="1"/>
          <p:nvPr/>
        </p:nvSpPr>
        <p:spPr>
          <a:xfrm>
            <a:off x="2493441" y="441774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2" name="右矢印 31"/>
          <p:cNvSpPr/>
          <p:nvPr/>
        </p:nvSpPr>
        <p:spPr>
          <a:xfrm>
            <a:off x="3653997"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4628669" y="4417748"/>
            <a:ext cx="2723823" cy="369332"/>
          </a:xfrm>
          <a:prstGeom prst="rect">
            <a:avLst/>
          </a:prstGeom>
          <a:noFill/>
        </p:spPr>
        <p:txBody>
          <a:bodyPr wrap="none" rtlCol="0">
            <a:spAutoFit/>
          </a:bodyPr>
          <a:lstStyle/>
          <a:p>
            <a:pPr algn="ctr"/>
            <a:r>
              <a:rPr lang="ja-JP" altLang="en-US" dirty="0" smtClean="0"/>
              <a:t>マークアップエンジニア</a:t>
            </a:r>
            <a:endParaRPr kumimoji="1" lang="ja-JP" altLang="en-US" dirty="0"/>
          </a:p>
        </p:txBody>
      </p:sp>
      <p:sp>
        <p:nvSpPr>
          <p:cNvPr id="34" name="右矢印 33"/>
          <p:cNvSpPr/>
          <p:nvPr/>
        </p:nvSpPr>
        <p:spPr>
          <a:xfrm>
            <a:off x="7596033"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311521" y="1317993"/>
            <a:ext cx="2959526" cy="1186184"/>
          </a:xfrm>
          <a:prstGeom prst="wedgeRoundRectCallout">
            <a:avLst>
              <a:gd name="adj1" fmla="val 18519"/>
              <a:gd name="adj2" fmla="val 1281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solidFill>
                  <a:schemeClr val="tx1"/>
                </a:solidFill>
              </a:rPr>
              <a:t>ウェブサイトの設計図</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ワイヤーフレーム、</a:t>
            </a:r>
            <a:r>
              <a:rPr lang="ja-JP" altLang="en-US" sz="1000" dirty="0" smtClean="0">
                <a:solidFill>
                  <a:schemeClr val="tx1"/>
                </a:solidFill>
              </a:rPr>
              <a:t>構成書、サイトマップ、ページリストなど</a:t>
            </a:r>
            <a:r>
              <a:rPr lang="en-US" altLang="ja-JP" sz="1000" dirty="0" smtClean="0">
                <a:solidFill>
                  <a:schemeClr val="tx1"/>
                </a:solidFill>
              </a:rPr>
              <a:t>)</a:t>
            </a:r>
            <a:endParaRPr kumimoji="1" lang="ja-JP" altLang="en-US" sz="1000" dirty="0">
              <a:solidFill>
                <a:schemeClr val="tx1"/>
              </a:solidFill>
            </a:endParaRPr>
          </a:p>
        </p:txBody>
      </p:sp>
      <p:sp>
        <p:nvSpPr>
          <p:cNvPr id="40" name="右矢印 39"/>
          <p:cNvSpPr/>
          <p:nvPr/>
        </p:nvSpPr>
        <p:spPr>
          <a:xfrm>
            <a:off x="5511189"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図 25"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4" y="3151180"/>
            <a:ext cx="754173" cy="1286530"/>
          </a:xfrm>
          <a:prstGeom prst="rect">
            <a:avLst/>
          </a:prstGeom>
        </p:spPr>
      </p:pic>
      <p:pic>
        <p:nvPicPr>
          <p:cNvPr id="37" name="図 3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248" y="3151180"/>
            <a:ext cx="754173" cy="1286530"/>
          </a:xfrm>
          <a:prstGeom prst="rect">
            <a:avLst/>
          </a:prstGeom>
        </p:spPr>
      </p:pic>
      <p:pic>
        <p:nvPicPr>
          <p:cNvPr id="38" name="図 37"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740" y="3151180"/>
            <a:ext cx="754173" cy="1286530"/>
          </a:xfrm>
          <a:prstGeom prst="rect">
            <a:avLst/>
          </a:prstGeom>
        </p:spPr>
      </p:pic>
      <p:sp>
        <p:nvSpPr>
          <p:cNvPr id="41" name="角丸四角形吹き出し 40"/>
          <p:cNvSpPr/>
          <p:nvPr/>
        </p:nvSpPr>
        <p:spPr>
          <a:xfrm>
            <a:off x="4720858" y="1317993"/>
            <a:ext cx="3079329" cy="1186184"/>
          </a:xfrm>
          <a:prstGeom prst="wedgeRoundRectCallout">
            <a:avLst>
              <a:gd name="adj1" fmla="val -17840"/>
              <a:gd name="adj2" fmla="val 12714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コーディング設計</a:t>
            </a:r>
            <a:endParaRPr kumimoji="1" lang="en-US" altLang="ja-JP" sz="1400" dirty="0" smtClean="0">
              <a:solidFill>
                <a:schemeClr val="tx1"/>
              </a:solidFill>
            </a:endParaRPr>
          </a:p>
          <a:p>
            <a:pPr algn="ctr"/>
            <a:r>
              <a:rPr kumimoji="1" lang="en-US" altLang="ja-JP" sz="1000" dirty="0" smtClean="0">
                <a:solidFill>
                  <a:schemeClr val="tx1"/>
                </a:solidFill>
              </a:rPr>
              <a:t>(HTML</a:t>
            </a:r>
            <a:r>
              <a:rPr kumimoji="1" lang="ja-JP" altLang="en-US" sz="1000" dirty="0" smtClean="0">
                <a:solidFill>
                  <a:schemeClr val="tx1"/>
                </a:solidFill>
              </a:rPr>
              <a:t>のひな形、</a:t>
            </a:r>
            <a:r>
              <a:rPr lang="ja-JP" altLang="en-US" sz="1000" dirty="0" smtClean="0">
                <a:solidFill>
                  <a:schemeClr val="tx1"/>
                </a:solidFill>
              </a:rPr>
              <a:t>スタイルシート</a:t>
            </a:r>
            <a:r>
              <a:rPr kumimoji="1" lang="ja-JP" altLang="en-US" sz="1000" dirty="0" smtClean="0">
                <a:solidFill>
                  <a:schemeClr val="tx1"/>
                </a:solidFill>
              </a:rPr>
              <a:t>、コーディングスキーマ、モジュール設計など</a:t>
            </a:r>
            <a:r>
              <a:rPr lang="en-US" altLang="ja-JP" sz="1000" dirty="0" smtClean="0">
                <a:solidFill>
                  <a:schemeClr val="tx1"/>
                </a:solidFill>
              </a:rPr>
              <a:t>)</a:t>
            </a:r>
            <a:endParaRPr kumimoji="1" lang="ja-JP" altLang="en-US" sz="1000" dirty="0">
              <a:solidFill>
                <a:schemeClr val="tx1"/>
              </a:solidFill>
            </a:endParaRPr>
          </a:p>
        </p:txBody>
      </p:sp>
      <p:sp>
        <p:nvSpPr>
          <p:cNvPr id="42" name="右矢印 41"/>
          <p:cNvSpPr/>
          <p:nvPr/>
        </p:nvSpPr>
        <p:spPr>
          <a:xfrm>
            <a:off x="7596033" y="3119977"/>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596033" y="3946712"/>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2108789" y="5140135"/>
            <a:ext cx="2767821" cy="1186184"/>
          </a:xfrm>
          <a:prstGeom prst="wedgeRoundRectCallout">
            <a:avLst>
              <a:gd name="adj1" fmla="val 16416"/>
              <a:gd name="adj2" fmla="val -14962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デザイン・意匠設計</a:t>
            </a:r>
            <a:endParaRPr kumimoji="1" lang="en-US" altLang="ja-JP" sz="1400" dirty="0" smtClean="0">
              <a:solidFill>
                <a:schemeClr val="tx1"/>
              </a:solidFill>
            </a:endParaRPr>
          </a:p>
          <a:p>
            <a:pPr algn="ctr"/>
            <a:r>
              <a:rPr kumimoji="1" lang="en-US" altLang="ja-JP" sz="1000" dirty="0" smtClean="0">
                <a:solidFill>
                  <a:schemeClr val="tx1"/>
                </a:solidFill>
              </a:rPr>
              <a:t>(PSD</a:t>
            </a:r>
            <a:r>
              <a:rPr kumimoji="1" lang="ja-JP" altLang="en-US" sz="1000" dirty="0" smtClean="0">
                <a:solidFill>
                  <a:schemeClr val="tx1"/>
                </a:solidFill>
              </a:rPr>
              <a:t>、カラースキーム、マージン設計、デザインガイドラインなど</a:t>
            </a:r>
            <a:r>
              <a:rPr lang="en-US" altLang="ja-JP" sz="1000" dirty="0" smtClean="0">
                <a:solidFill>
                  <a:schemeClr val="tx1"/>
                </a:solidFill>
              </a:rPr>
              <a:t>)</a:t>
            </a:r>
            <a:endParaRPr kumimoji="1" lang="ja-JP" altLang="en-US" sz="1000" dirty="0">
              <a:solidFill>
                <a:schemeClr val="tx1"/>
              </a:solidFill>
            </a:endParaRPr>
          </a:p>
        </p:txBody>
      </p:sp>
      <p:sp>
        <p:nvSpPr>
          <p:cNvPr id="45" name="角丸四角形吹き出し 44"/>
          <p:cNvSpPr/>
          <p:nvPr/>
        </p:nvSpPr>
        <p:spPr>
          <a:xfrm>
            <a:off x="5823165" y="5140135"/>
            <a:ext cx="2767821" cy="1186184"/>
          </a:xfrm>
          <a:prstGeom prst="wedgeRoundRectCallout">
            <a:avLst>
              <a:gd name="adj1" fmla="val 22044"/>
              <a:gd name="adj2" fmla="val -11830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アウトプット</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大量の</a:t>
            </a:r>
            <a:r>
              <a:rPr kumimoji="1" lang="en-US" altLang="ja-JP" sz="1000" dirty="0" smtClean="0">
                <a:solidFill>
                  <a:schemeClr val="tx1"/>
                </a:solidFill>
              </a:rPr>
              <a:t>HTML</a:t>
            </a:r>
            <a:r>
              <a:rPr kumimoji="1" lang="ja-JP" altLang="en-US" sz="1000" dirty="0" smtClean="0">
                <a:solidFill>
                  <a:schemeClr val="tx1"/>
                </a:solidFill>
              </a:rPr>
              <a:t>ファイル群！</a:t>
            </a:r>
            <a:r>
              <a:rPr lang="en-US" altLang="ja-JP" sz="1000" dirty="0" smtClean="0">
                <a:solidFill>
                  <a:schemeClr val="tx1"/>
                </a:solidFill>
              </a:rPr>
              <a:t>)</a:t>
            </a:r>
            <a:endParaRPr kumimoji="1" lang="ja-JP" altLang="en-US" sz="1000" dirty="0">
              <a:solidFill>
                <a:schemeClr val="tx1"/>
              </a:solidFill>
            </a:endParaRPr>
          </a:p>
        </p:txBody>
      </p:sp>
      <p:sp>
        <p:nvSpPr>
          <p:cNvPr id="24" name="テキスト ボックス 23"/>
          <p:cNvSpPr txBox="1"/>
          <p:nvPr/>
        </p:nvSpPr>
        <p:spPr>
          <a:xfrm>
            <a:off x="756994" y="785643"/>
            <a:ext cx="8392041" cy="400110"/>
          </a:xfrm>
          <a:prstGeom prst="rect">
            <a:avLst/>
          </a:prstGeom>
          <a:noFill/>
        </p:spPr>
        <p:txBody>
          <a:bodyPr wrap="none" rtlCol="0">
            <a:spAutoFit/>
          </a:bodyPr>
          <a:lstStyle/>
          <a:p>
            <a:pPr algn="ctr"/>
            <a:r>
              <a:rPr kumimoji="1" lang="ja-JP" altLang="en-US" sz="2000" dirty="0" smtClean="0">
                <a:solidFill>
                  <a:srgbClr val="00A0E6"/>
                </a:solidFill>
              </a:rPr>
              <a:t>分業だから、コミュニケーションのための中間成果物がたくさん必要。</a:t>
            </a:r>
            <a:endParaRPr kumimoji="1" lang="ja-JP" altLang="en-US" sz="2000" dirty="0">
              <a:solidFill>
                <a:srgbClr val="00A0E6"/>
              </a:solidFill>
            </a:endParaRPr>
          </a:p>
        </p:txBody>
      </p:sp>
    </p:spTree>
    <p:extLst>
      <p:ext uri="{BB962C8B-B14F-4D97-AF65-F5344CB8AC3E}">
        <p14:creationId xmlns:p14="http://schemas.microsoft.com/office/powerpoint/2010/main" val="176227343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ディレクターが設計したら</a:t>
            </a:r>
            <a:r>
              <a:rPr lang="ja-JP" altLang="en-US" dirty="0" smtClean="0"/>
              <a:t>、すぐにウェブページができてしまう！</a:t>
            </a:r>
            <a:r>
              <a:rPr lang="en-US" altLang="ja-JP" dirty="0" smtClean="0"/>
              <a:t>(</a:t>
            </a:r>
            <a:r>
              <a:rPr lang="ja-JP" altLang="en-US" dirty="0" smtClean="0"/>
              <a:t>ように、将来はなりたいと思います</a:t>
            </a:r>
            <a:r>
              <a:rPr lang="en-US" altLang="ja-JP" dirty="0" smtClean="0"/>
              <a:t>)</a:t>
            </a:r>
            <a:endParaRPr lang="ja-JP" altLang="en-US" dirty="0" smtClean="0">
              <a:effectLst/>
            </a:endParaRPr>
          </a:p>
        </p:txBody>
      </p:sp>
      <p:sp>
        <p:nvSpPr>
          <p:cNvPr id="6" name="テキスト ボックス 5"/>
          <p:cNvSpPr txBox="1"/>
          <p:nvPr/>
        </p:nvSpPr>
        <p:spPr>
          <a:xfrm>
            <a:off x="736518" y="3315404"/>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7949748" y="1888154"/>
            <a:ext cx="1252318"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791077" y="3315404"/>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431849" y="2266662"/>
            <a:ext cx="5356357" cy="6833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23" y="4109705"/>
            <a:ext cx="1174754" cy="1829096"/>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85" y="1782358"/>
            <a:ext cx="1419708" cy="1545904"/>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348" y="4241507"/>
            <a:ext cx="838426" cy="1724762"/>
          </a:xfrm>
          <a:prstGeom prst="rect">
            <a:avLst/>
          </a:prstGeom>
        </p:spPr>
      </p:pic>
      <p:sp>
        <p:nvSpPr>
          <p:cNvPr id="31" name="テキスト ボックス 30"/>
          <p:cNvSpPr txBox="1"/>
          <p:nvPr/>
        </p:nvSpPr>
        <p:spPr>
          <a:xfrm>
            <a:off x="2697147" y="596337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3" name="テキスト ボックス 32"/>
          <p:cNvSpPr txBox="1"/>
          <p:nvPr/>
        </p:nvSpPr>
        <p:spPr>
          <a:xfrm>
            <a:off x="4496958" y="5939411"/>
            <a:ext cx="1261884" cy="523220"/>
          </a:xfrm>
          <a:prstGeom prst="rect">
            <a:avLst/>
          </a:prstGeom>
          <a:noFill/>
        </p:spPr>
        <p:txBody>
          <a:bodyPr wrap="none" rtlCol="0">
            <a:spAutoFit/>
          </a:bodyPr>
          <a:lstStyle/>
          <a:p>
            <a:pPr algn="ctr"/>
            <a:r>
              <a:rPr lang="ja-JP" altLang="en-US" sz="1400" dirty="0" smtClean="0">
                <a:latin typeface="+mn-ea"/>
                <a:cs typeface="HGP創英角ｺﾞｼｯｸUB"/>
              </a:rPr>
              <a:t>マークアップ</a:t>
            </a:r>
            <a:endParaRPr lang="en-US" altLang="ja-JP" sz="1400" dirty="0" smtClean="0">
              <a:latin typeface="+mn-ea"/>
              <a:cs typeface="HGP創英角ｺﾞｼｯｸUB"/>
            </a:endParaRPr>
          </a:p>
          <a:p>
            <a:pPr algn="ctr"/>
            <a:r>
              <a:rPr lang="ja-JP" altLang="en-US" sz="1400" dirty="0" smtClean="0">
                <a:latin typeface="+mn-ea"/>
                <a:cs typeface="HGP創英角ｺﾞｼｯｸUB"/>
              </a:rPr>
              <a:t>エンジニア</a:t>
            </a:r>
            <a:endParaRPr kumimoji="1" lang="ja-JP" altLang="en-US" sz="1400" dirty="0">
              <a:latin typeface="+mn-ea"/>
              <a:cs typeface="HGP創英角ｺﾞｼｯｸUB"/>
            </a:endParaRPr>
          </a:p>
        </p:txBody>
      </p:sp>
      <p:sp>
        <p:nvSpPr>
          <p:cNvPr id="19" name="角丸四角形吹き出し 18"/>
          <p:cNvSpPr/>
          <p:nvPr/>
        </p:nvSpPr>
        <p:spPr>
          <a:xfrm>
            <a:off x="6278511" y="4708791"/>
            <a:ext cx="3199137" cy="1186184"/>
          </a:xfrm>
          <a:prstGeom prst="wedgeRoundRectCallout">
            <a:avLst>
              <a:gd name="adj1" fmla="val -61420"/>
              <a:gd name="adj2" fmla="val -132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デザイナーがデザインした色やレイアウトの規則を</a:t>
            </a:r>
            <a:r>
              <a:rPr lang="ja-JP" altLang="en-US" sz="1400" dirty="0" smtClean="0">
                <a:solidFill>
                  <a:schemeClr val="tx1"/>
                </a:solidFill>
              </a:rPr>
              <a:t>、編集</a:t>
            </a:r>
            <a:r>
              <a:rPr lang="ja-JP" altLang="en-US" sz="1400" dirty="0" smtClean="0">
                <a:solidFill>
                  <a:schemeClr val="tx1"/>
                </a:solidFill>
              </a:rPr>
              <a:t>ツールの</a:t>
            </a:r>
            <a:r>
              <a:rPr lang="en-US" altLang="ja-JP" sz="1400" dirty="0" smtClean="0">
                <a:solidFill>
                  <a:schemeClr val="tx1"/>
                </a:solidFill>
              </a:rPr>
              <a:t>UI</a:t>
            </a:r>
            <a:r>
              <a:rPr lang="ja-JP" altLang="en-US" sz="1400" dirty="0" smtClean="0">
                <a:solidFill>
                  <a:schemeClr val="tx1"/>
                </a:solidFill>
              </a:rPr>
              <a:t>に反映します！</a:t>
            </a:r>
            <a:endParaRPr kumimoji="1" lang="ja-JP" altLang="en-US" sz="1200" dirty="0">
              <a:solidFill>
                <a:schemeClr val="tx1"/>
              </a:solidFill>
            </a:endParaRPr>
          </a:p>
        </p:txBody>
      </p:sp>
      <p:sp>
        <p:nvSpPr>
          <p:cNvPr id="21" name="右矢印 20"/>
          <p:cNvSpPr/>
          <p:nvPr/>
        </p:nvSpPr>
        <p:spPr>
          <a:xfrm>
            <a:off x="3893629" y="5108929"/>
            <a:ext cx="587578" cy="366633"/>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6200000">
            <a:off x="4970950" y="3598190"/>
            <a:ext cx="397983" cy="366633"/>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431340" y="4708791"/>
            <a:ext cx="2156737" cy="1186184"/>
          </a:xfrm>
          <a:prstGeom prst="wedgeRoundRectCallout">
            <a:avLst>
              <a:gd name="adj1" fmla="val 63483"/>
              <a:gd name="adj2" fmla="val -1729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デザインのルールと、部品になるイメージを作ります！</a:t>
            </a:r>
            <a:endParaRPr kumimoji="1" lang="ja-JP" altLang="en-US" sz="1200" dirty="0">
              <a:solidFill>
                <a:schemeClr val="tx1"/>
              </a:solidFill>
            </a:endParaRPr>
          </a:p>
        </p:txBody>
      </p:sp>
      <p:grpSp>
        <p:nvGrpSpPr>
          <p:cNvPr id="5" name="図形グループ 4"/>
          <p:cNvGrpSpPr/>
          <p:nvPr/>
        </p:nvGrpSpPr>
        <p:grpSpPr>
          <a:xfrm>
            <a:off x="4191418" y="1689415"/>
            <a:ext cx="1523165" cy="1845175"/>
            <a:chOff x="3630503" y="910606"/>
            <a:chExt cx="2096824" cy="2540111"/>
          </a:xfrm>
        </p:grpSpPr>
        <p:sp>
          <p:nvSpPr>
            <p:cNvPr id="4" name="角丸四角形 3"/>
            <p:cNvSpPr/>
            <p:nvPr/>
          </p:nvSpPr>
          <p:spPr>
            <a:xfrm>
              <a:off x="3630503" y="910606"/>
              <a:ext cx="2096824" cy="254011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 name="図 2"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462" y="1162220"/>
              <a:ext cx="1616906" cy="2036882"/>
            </a:xfrm>
            <a:prstGeom prst="rect">
              <a:avLst/>
            </a:prstGeom>
          </p:spPr>
        </p:pic>
      </p:grpSp>
      <p:sp>
        <p:nvSpPr>
          <p:cNvPr id="20" name="テキスト ボックス 19"/>
          <p:cNvSpPr txBox="1"/>
          <p:nvPr/>
        </p:nvSpPr>
        <p:spPr>
          <a:xfrm>
            <a:off x="1526437" y="641859"/>
            <a:ext cx="6853158" cy="1015663"/>
          </a:xfrm>
          <a:prstGeom prst="rect">
            <a:avLst/>
          </a:prstGeom>
          <a:noFill/>
        </p:spPr>
        <p:txBody>
          <a:bodyPr wrap="none" rtlCol="0">
            <a:spAutoFit/>
          </a:bodyPr>
          <a:lstStyle/>
          <a:p>
            <a:pPr algn="ctr"/>
            <a:r>
              <a:rPr lang="en-US" altLang="ja-JP" sz="2000" dirty="0" err="1">
                <a:solidFill>
                  <a:srgbClr val="00A0E6"/>
                </a:solidFill>
              </a:rPr>
              <a:t>PxFW</a:t>
            </a:r>
            <a:r>
              <a:rPr lang="ja-JP" altLang="en-US" sz="2000" dirty="0">
                <a:solidFill>
                  <a:srgbClr val="00A0E6"/>
                </a:solidFill>
              </a:rPr>
              <a:t>を通じてウェブサイトを設計すると</a:t>
            </a:r>
            <a:r>
              <a:rPr lang="ja-JP" altLang="en-US" sz="2000" dirty="0" smtClean="0">
                <a:solidFill>
                  <a:srgbClr val="00A0E6"/>
                </a:solidFill>
              </a:rPr>
              <a:t>、</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その</a:t>
            </a:r>
            <a:r>
              <a:rPr lang="ja-JP" altLang="en-US" sz="2000" dirty="0">
                <a:solidFill>
                  <a:srgbClr val="00A0E6"/>
                </a:solidFill>
              </a:rPr>
              <a:t>ままダイレクトにウェブページが作れる</a:t>
            </a:r>
            <a:r>
              <a:rPr lang="ja-JP" altLang="en-US" sz="2000" dirty="0" smtClean="0">
                <a:solidFill>
                  <a:srgbClr val="00A0E6"/>
                </a:solidFill>
              </a:rPr>
              <a:t>、</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ウェブサイトデザイン</a:t>
            </a:r>
            <a:r>
              <a:rPr lang="ja-JP" altLang="en-US" sz="2000" dirty="0" smtClean="0">
                <a:solidFill>
                  <a:srgbClr val="00A0E6"/>
                </a:solidFill>
              </a:rPr>
              <a:t>ツール</a:t>
            </a:r>
            <a:r>
              <a:rPr lang="ja-JP" altLang="en-US" sz="2000" dirty="0">
                <a:solidFill>
                  <a:srgbClr val="00A0E6"/>
                </a:solidFill>
              </a:rPr>
              <a:t>にしていきたいと思います。</a:t>
            </a:r>
          </a:p>
        </p:txBody>
      </p:sp>
    </p:spTree>
    <p:extLst>
      <p:ext uri="{BB962C8B-B14F-4D97-AF65-F5344CB8AC3E}">
        <p14:creationId xmlns:p14="http://schemas.microsoft.com/office/powerpoint/2010/main" val="254178802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ありがとうございました！</a:t>
            </a:r>
            <a:endParaRPr kumimoji="1" lang="ja-JP" altLang="en-US" dirty="0"/>
          </a:p>
        </p:txBody>
      </p:sp>
      <p:sp>
        <p:nvSpPr>
          <p:cNvPr id="3" name="テキスト プレースホルダー 2"/>
          <p:cNvSpPr>
            <a:spLocks noGrp="1"/>
          </p:cNvSpPr>
          <p:nvPr>
            <p:ph type="body" idx="13"/>
          </p:nvPr>
        </p:nvSpPr>
        <p:spPr/>
        <p:txBody>
          <a:bodyPr/>
          <a:lstStyle/>
          <a:p>
            <a:pPr marL="0" indent="0" algn="ctr">
              <a:buNone/>
            </a:pPr>
            <a:r>
              <a:rPr lang="ja-JP" altLang="en-US" sz="1800" dirty="0">
                <a:solidFill>
                  <a:schemeClr val="tx1">
                    <a:lumMod val="85000"/>
                    <a:lumOff val="15000"/>
                  </a:schemeClr>
                </a:solidFill>
                <a:latin typeface="+mn-ea"/>
              </a:rPr>
              <a:t>～</a:t>
            </a:r>
            <a:r>
              <a:rPr lang="en-US" altLang="ja-JP" sz="1800" dirty="0">
                <a:solidFill>
                  <a:schemeClr val="tx1">
                    <a:lumMod val="85000"/>
                    <a:lumOff val="15000"/>
                  </a:schemeClr>
                </a:solidFill>
                <a:latin typeface="+mn-ea"/>
              </a:rPr>
              <a:t>Pickles Framework </a:t>
            </a:r>
            <a:r>
              <a:rPr lang="ja-JP" altLang="en-US" sz="1800" dirty="0">
                <a:solidFill>
                  <a:schemeClr val="tx1">
                    <a:lumMod val="85000"/>
                    <a:lumOff val="15000"/>
                  </a:schemeClr>
                </a:solidFill>
                <a:latin typeface="+mn-ea"/>
              </a:rPr>
              <a:t>のダウンロードについて～</a:t>
            </a:r>
            <a:endParaRPr lang="en-US" altLang="ja-JP" sz="1800" dirty="0">
              <a:solidFill>
                <a:schemeClr val="tx1">
                  <a:lumMod val="85000"/>
                  <a:lumOff val="15000"/>
                </a:schemeClr>
              </a:solidFill>
              <a:latin typeface="+mn-ea"/>
            </a:endParaRPr>
          </a:p>
          <a:p>
            <a:pPr algn="ctr"/>
            <a:endParaRPr lang="ja-JP" altLang="en-US" sz="1800" dirty="0">
              <a:solidFill>
                <a:schemeClr val="tx1">
                  <a:lumMod val="85000"/>
                  <a:lumOff val="15000"/>
                </a:schemeClr>
              </a:solidFill>
              <a:latin typeface="+mn-ea"/>
            </a:endParaRPr>
          </a:p>
          <a:p>
            <a:pPr marL="285750" indent="-285750">
              <a:buFont typeface="Arial"/>
              <a:buChar char="•"/>
            </a:pP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は、オープンソースのフレームワークとして、</a:t>
            </a:r>
            <a:r>
              <a:rPr lang="en-US" altLang="ja-JP" sz="1400" dirty="0" err="1">
                <a:solidFill>
                  <a:schemeClr val="tx1">
                    <a:lumMod val="85000"/>
                    <a:lumOff val="15000"/>
                  </a:schemeClr>
                </a:solidFill>
                <a:latin typeface="+mn-ea"/>
              </a:rPr>
              <a:t>Github</a:t>
            </a:r>
            <a:r>
              <a:rPr lang="ja-JP" altLang="en-US" sz="1400" dirty="0">
                <a:solidFill>
                  <a:schemeClr val="tx1">
                    <a:lumMod val="85000"/>
                    <a:lumOff val="15000"/>
                  </a:schemeClr>
                </a:solidFill>
                <a:latin typeface="+mn-ea"/>
              </a:rPr>
              <a:t>上で有志により開発されています</a:t>
            </a:r>
            <a:r>
              <a:rPr lang="ja-JP" altLang="en-US" sz="1400" dirty="0" smtClean="0">
                <a:solidFill>
                  <a:schemeClr val="tx1">
                    <a:lumMod val="85000"/>
                    <a:lumOff val="15000"/>
                  </a:schemeClr>
                </a:solidFill>
                <a:latin typeface="+mn-ea"/>
              </a:rPr>
              <a:t>。</a:t>
            </a:r>
            <a:endParaRPr lang="en-US" altLang="ja-JP" sz="1400" dirty="0" smtClean="0">
              <a:solidFill>
                <a:schemeClr val="tx1">
                  <a:lumMod val="85000"/>
                  <a:lumOff val="15000"/>
                </a:schemeClr>
              </a:solidFill>
              <a:latin typeface="+mn-ea"/>
            </a:endParaRPr>
          </a:p>
          <a:p>
            <a:pPr marL="285750" indent="-285750">
              <a:buFont typeface="Arial"/>
              <a:buChar char="•"/>
            </a:pPr>
            <a:r>
              <a:rPr lang="ja-JP" altLang="en-US" sz="1400" dirty="0" smtClean="0">
                <a:solidFill>
                  <a:schemeClr val="tx1">
                    <a:lumMod val="85000"/>
                    <a:lumOff val="15000"/>
                  </a:schemeClr>
                </a:solidFill>
                <a:latin typeface="+mn-ea"/>
              </a:rPr>
              <a:t>より</a:t>
            </a:r>
            <a:r>
              <a:rPr lang="ja-JP" altLang="en-US" sz="1400" dirty="0">
                <a:solidFill>
                  <a:schemeClr val="tx1">
                    <a:lumMod val="85000"/>
                    <a:lumOff val="15000"/>
                  </a:schemeClr>
                </a:solidFill>
                <a:latin typeface="+mn-ea"/>
              </a:rPr>
              <a:t>詳しい情報は、</a:t>
            </a: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の公式サイトをご覧ください。</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a:t>
            </a:r>
            <a:r>
              <a:rPr lang="en-US" altLang="ja-JP" sz="1400" dirty="0" err="1">
                <a:solidFill>
                  <a:schemeClr val="tx1">
                    <a:lumMod val="85000"/>
                    <a:lumOff val="15000"/>
                  </a:schemeClr>
                </a:solidFill>
                <a:latin typeface="+mn-ea"/>
              </a:rPr>
              <a:t>pickles.pxt.jp</a:t>
            </a:r>
            <a:r>
              <a:rPr lang="en-US" altLang="ja-JP" sz="1400" dirty="0" smtClean="0">
                <a:solidFill>
                  <a:schemeClr val="tx1">
                    <a:lumMod val="85000"/>
                    <a:lumOff val="15000"/>
                  </a:schemeClr>
                </a:solidFill>
                <a:latin typeface="+mn-ea"/>
              </a:rPr>
              <a:t>/</a:t>
            </a:r>
          </a:p>
          <a:p>
            <a:pPr marL="285750" indent="-285750">
              <a:buFont typeface="Arial"/>
              <a:buChar char="•"/>
            </a:pPr>
            <a:r>
              <a:rPr lang="ja-JP" altLang="en-US" sz="1400" dirty="0" smtClean="0">
                <a:solidFill>
                  <a:schemeClr val="tx1">
                    <a:lumMod val="85000"/>
                    <a:lumOff val="15000"/>
                  </a:schemeClr>
                </a:solidFill>
                <a:latin typeface="+mn-ea"/>
              </a:rPr>
              <a:t>ご要望</a:t>
            </a:r>
            <a:r>
              <a:rPr lang="ja-JP" altLang="en-US" sz="1400" dirty="0">
                <a:solidFill>
                  <a:schemeClr val="tx1">
                    <a:lumMod val="85000"/>
                    <a:lumOff val="15000"/>
                  </a:schemeClr>
                </a:solidFill>
                <a:latin typeface="+mn-ea"/>
              </a:rPr>
              <a:t>やバグなどにお気づきの方は、</a:t>
            </a:r>
            <a:r>
              <a:rPr lang="en-US" altLang="ja-JP" sz="1400" dirty="0" err="1">
                <a:solidFill>
                  <a:schemeClr val="tx1">
                    <a:lumMod val="85000"/>
                    <a:lumOff val="15000"/>
                  </a:schemeClr>
                </a:solidFill>
                <a:latin typeface="+mn-ea"/>
              </a:rPr>
              <a:t>Github</a:t>
            </a:r>
            <a:r>
              <a:rPr lang="en-US" altLang="ja-JP" sz="1400" dirty="0">
                <a:solidFill>
                  <a:schemeClr val="tx1">
                    <a:lumMod val="85000"/>
                    <a:lumOff val="15000"/>
                  </a:schemeClr>
                </a:solidFill>
                <a:latin typeface="+mn-ea"/>
              </a:rPr>
              <a:t> Issue </a:t>
            </a:r>
            <a:r>
              <a:rPr lang="ja-JP" altLang="en-US" sz="1400" dirty="0">
                <a:solidFill>
                  <a:schemeClr val="tx1">
                    <a:lumMod val="85000"/>
                    <a:lumOff val="15000"/>
                  </a:schemeClr>
                </a:solidFill>
                <a:latin typeface="+mn-ea"/>
              </a:rPr>
              <a:t>に投稿してお知らせください</a:t>
            </a:r>
            <a:r>
              <a:rPr lang="ja-JP" altLang="en-US" sz="1400" dirty="0" smtClean="0">
                <a:solidFill>
                  <a:schemeClr val="tx1">
                    <a:lumMod val="85000"/>
                    <a:lumOff val="15000"/>
                  </a:schemeClr>
                </a:solidFill>
                <a:latin typeface="+mn-ea"/>
              </a:rPr>
              <a:t>。みなさん</a:t>
            </a:r>
            <a:r>
              <a:rPr lang="ja-JP" altLang="en-US" sz="1400" dirty="0">
                <a:solidFill>
                  <a:schemeClr val="tx1">
                    <a:lumMod val="85000"/>
                    <a:lumOff val="15000"/>
                  </a:schemeClr>
                </a:solidFill>
                <a:latin typeface="+mn-ea"/>
              </a:rPr>
              <a:t>のご協力をお願い</a:t>
            </a:r>
            <a:r>
              <a:rPr lang="ja-JP" altLang="en-US" sz="1400" dirty="0" smtClean="0">
                <a:solidFill>
                  <a:schemeClr val="tx1">
                    <a:lumMod val="85000"/>
                    <a:lumOff val="15000"/>
                  </a:schemeClr>
                </a:solidFill>
                <a:latin typeface="+mn-ea"/>
              </a:rPr>
              <a:t>します</a:t>
            </a:r>
            <a:r>
              <a:rPr lang="ja-JP" altLang="en-US" sz="1400" dirty="0" smtClean="0">
                <a:solidFill>
                  <a:schemeClr val="tx1">
                    <a:lumMod val="85000"/>
                    <a:lumOff val="15000"/>
                  </a:schemeClr>
                </a:solidFill>
                <a:latin typeface="+mn-ea"/>
              </a:rPr>
              <a:t>。</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https://</a:t>
            </a:r>
            <a:r>
              <a:rPr lang="en-US" altLang="ja-JP" sz="1400" dirty="0" err="1">
                <a:solidFill>
                  <a:schemeClr val="tx1">
                    <a:lumMod val="85000"/>
                    <a:lumOff val="15000"/>
                  </a:schemeClr>
                </a:solidFill>
                <a:latin typeface="+mn-ea"/>
              </a:rPr>
              <a:t>github.com</a:t>
            </a:r>
            <a:r>
              <a:rPr lang="en-US" altLang="ja-JP" sz="1400" dirty="0">
                <a:solidFill>
                  <a:schemeClr val="tx1">
                    <a:lumMod val="85000"/>
                    <a:lumOff val="15000"/>
                  </a:schemeClr>
                </a:solidFill>
                <a:latin typeface="+mn-ea"/>
              </a:rPr>
              <a:t>/tomk79/PxFW-1.x/</a:t>
            </a:r>
            <a:r>
              <a:rPr lang="en-US" altLang="ja-JP" sz="1400" dirty="0" smtClean="0">
                <a:solidFill>
                  <a:schemeClr val="tx1">
                    <a:lumMod val="85000"/>
                    <a:lumOff val="15000"/>
                  </a:schemeClr>
                </a:solidFill>
                <a:latin typeface="+mn-ea"/>
              </a:rPr>
              <a:t>issues</a:t>
            </a:r>
          </a:p>
          <a:p>
            <a:pPr marL="285750" indent="-285750">
              <a:buFont typeface="Arial"/>
              <a:buChar char="•"/>
            </a:pPr>
            <a:r>
              <a:rPr lang="ja-JP" altLang="en-US" sz="1400" dirty="0" smtClean="0">
                <a:solidFill>
                  <a:schemeClr val="tx1">
                    <a:lumMod val="85000"/>
                    <a:lumOff val="15000"/>
                  </a:schemeClr>
                </a:solidFill>
                <a:latin typeface="+mn-ea"/>
              </a:rPr>
              <a:t>一緒に開発に参加してくれる方も募集して</a:t>
            </a:r>
            <a:r>
              <a:rPr lang="ja-JP" altLang="en-US" sz="1400" dirty="0" smtClean="0">
                <a:solidFill>
                  <a:schemeClr val="tx1">
                    <a:lumMod val="85000"/>
                    <a:lumOff val="15000"/>
                  </a:schemeClr>
                </a:solidFill>
                <a:latin typeface="+mn-ea"/>
              </a:rPr>
              <a:t>います</a:t>
            </a:r>
            <a:r>
              <a:rPr lang="ja-JP" altLang="en-US" sz="1400" dirty="0" smtClean="0">
                <a:solidFill>
                  <a:schemeClr val="tx1">
                    <a:lumMod val="85000"/>
                    <a:lumOff val="15000"/>
                  </a:schemeClr>
                </a:solidFill>
                <a:latin typeface="+mn-ea"/>
              </a:rPr>
              <a:t>。</a:t>
            </a:r>
            <a:endParaRPr lang="en-US" altLang="ja-JP" sz="1400" dirty="0">
              <a:solidFill>
                <a:schemeClr val="tx1">
                  <a:lumMod val="85000"/>
                  <a:lumOff val="15000"/>
                </a:schemeClr>
              </a:solidFill>
              <a:latin typeface="+mn-ea"/>
            </a:endParaRPr>
          </a:p>
        </p:txBody>
      </p:sp>
      <p:pic>
        <p:nvPicPr>
          <p:cNvPr id="4" name="図 3" descr="クライアント偉い人カバ.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87" y="998777"/>
            <a:ext cx="1185343" cy="2280546"/>
          </a:xfrm>
          <a:prstGeom prst="rect">
            <a:avLst/>
          </a:prstGeom>
        </p:spPr>
      </p:pic>
      <p:pic>
        <p:nvPicPr>
          <p:cNvPr id="5" name="図 4" descr="クライアント担当者ラッコ.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330" y="1167280"/>
            <a:ext cx="1063654" cy="2140829"/>
          </a:xfrm>
          <a:prstGeom prst="rect">
            <a:avLst/>
          </a:prstGeom>
        </p:spPr>
      </p:pic>
      <p:pic>
        <p:nvPicPr>
          <p:cNvPr id="6" name="図 5" descr="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033" y="3544818"/>
            <a:ext cx="1383652" cy="2154350"/>
          </a:xfrm>
          <a:prstGeom prst="rect">
            <a:avLst/>
          </a:prstGeom>
        </p:spPr>
      </p:pic>
      <p:pic>
        <p:nvPicPr>
          <p:cNvPr id="7" name="図 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981" y="3877512"/>
            <a:ext cx="1072668" cy="1829846"/>
          </a:xfrm>
          <a:prstGeom prst="rect">
            <a:avLst/>
          </a:prstGeom>
        </p:spPr>
      </p:pic>
      <p:pic>
        <p:nvPicPr>
          <p:cNvPr id="8" name="図 7" descr="営業のおおかみさん.e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5038" y="2692159"/>
            <a:ext cx="842811" cy="2176885"/>
          </a:xfrm>
          <a:prstGeom prst="rect">
            <a:avLst/>
          </a:prstGeom>
        </p:spPr>
      </p:pic>
      <p:pic>
        <p:nvPicPr>
          <p:cNvPr id="9" name="図 8" descr="PMばく.em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2259" y="2789725"/>
            <a:ext cx="1032105" cy="2104773"/>
          </a:xfrm>
          <a:prstGeom prst="rect">
            <a:avLst/>
          </a:prstGeom>
        </p:spPr>
      </p:pic>
      <p:pic>
        <p:nvPicPr>
          <p:cNvPr id="10" name="図 9" descr="ディレクター.em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9152" y="727999"/>
            <a:ext cx="1419708" cy="1545904"/>
          </a:xfrm>
          <a:prstGeom prst="rect">
            <a:avLst/>
          </a:prstGeom>
        </p:spPr>
      </p:pic>
      <p:pic>
        <p:nvPicPr>
          <p:cNvPr id="11" name="図 10" descr="メガネザル.em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0587" y="364836"/>
            <a:ext cx="946472" cy="1947028"/>
          </a:xfrm>
          <a:prstGeom prst="rect">
            <a:avLst/>
          </a:prstGeom>
        </p:spPr>
      </p:pic>
    </p:spTree>
    <p:extLst>
      <p:ext uri="{BB962C8B-B14F-4D97-AF65-F5344CB8AC3E}">
        <p14:creationId xmlns:p14="http://schemas.microsoft.com/office/powerpoint/2010/main" val="22272486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ウェブ制作の現場では、分業で仕事をすることが多くなりました。</a:t>
            </a:r>
          </a:p>
        </p:txBody>
      </p:sp>
      <p:sp>
        <p:nvSpPr>
          <p:cNvPr id="6" name="テキスト ボックス 5"/>
          <p:cNvSpPr txBox="1"/>
          <p:nvPr/>
        </p:nvSpPr>
        <p:spPr>
          <a:xfrm>
            <a:off x="544806" y="4417748"/>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8329086" y="2990498"/>
            <a:ext cx="1068779"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078645" y="4417748"/>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096358"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21" y="2707858"/>
            <a:ext cx="1097801" cy="1709279"/>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32" y="3204072"/>
            <a:ext cx="1126408" cy="1226533"/>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86" y="2875851"/>
            <a:ext cx="750939" cy="1544788"/>
          </a:xfrm>
          <a:prstGeom prst="rect">
            <a:avLst/>
          </a:prstGeom>
        </p:spPr>
      </p:pic>
      <p:sp>
        <p:nvSpPr>
          <p:cNvPr id="31" name="テキスト ボックス 30"/>
          <p:cNvSpPr txBox="1"/>
          <p:nvPr/>
        </p:nvSpPr>
        <p:spPr>
          <a:xfrm>
            <a:off x="2493441" y="441774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2" name="右矢印 31"/>
          <p:cNvSpPr/>
          <p:nvPr/>
        </p:nvSpPr>
        <p:spPr>
          <a:xfrm>
            <a:off x="3653997"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4628669" y="4417748"/>
            <a:ext cx="2723823" cy="369332"/>
          </a:xfrm>
          <a:prstGeom prst="rect">
            <a:avLst/>
          </a:prstGeom>
          <a:noFill/>
        </p:spPr>
        <p:txBody>
          <a:bodyPr wrap="none" rtlCol="0">
            <a:spAutoFit/>
          </a:bodyPr>
          <a:lstStyle/>
          <a:p>
            <a:pPr algn="ctr"/>
            <a:r>
              <a:rPr lang="ja-JP" altLang="en-US" dirty="0" smtClean="0"/>
              <a:t>マークアップエンジニア</a:t>
            </a:r>
            <a:endParaRPr kumimoji="1" lang="ja-JP" altLang="en-US" dirty="0"/>
          </a:p>
        </p:txBody>
      </p:sp>
      <p:sp>
        <p:nvSpPr>
          <p:cNvPr id="34" name="右矢印 33"/>
          <p:cNvSpPr/>
          <p:nvPr/>
        </p:nvSpPr>
        <p:spPr>
          <a:xfrm>
            <a:off x="7596033"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311521" y="1317993"/>
            <a:ext cx="2959526" cy="1186184"/>
          </a:xfrm>
          <a:prstGeom prst="wedgeRoundRectCallout">
            <a:avLst>
              <a:gd name="adj1" fmla="val 18519"/>
              <a:gd name="adj2" fmla="val 1281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solidFill>
                  <a:schemeClr val="tx1"/>
                </a:solidFill>
              </a:rPr>
              <a:t>ウェブサイトの設計図</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ワイヤーフレーム、</a:t>
            </a:r>
            <a:r>
              <a:rPr lang="ja-JP" altLang="en-US" sz="1000" dirty="0" smtClean="0">
                <a:solidFill>
                  <a:schemeClr val="tx1"/>
                </a:solidFill>
              </a:rPr>
              <a:t>構成書、サイトマップ、ページリストなど</a:t>
            </a:r>
            <a:r>
              <a:rPr lang="en-US" altLang="ja-JP" sz="1000" dirty="0" smtClean="0">
                <a:solidFill>
                  <a:schemeClr val="tx1"/>
                </a:solidFill>
              </a:rPr>
              <a:t>)</a:t>
            </a:r>
            <a:endParaRPr kumimoji="1" lang="ja-JP" altLang="en-US" sz="1000" dirty="0">
              <a:solidFill>
                <a:schemeClr val="tx1"/>
              </a:solidFill>
            </a:endParaRPr>
          </a:p>
        </p:txBody>
      </p:sp>
      <p:sp>
        <p:nvSpPr>
          <p:cNvPr id="40" name="右矢印 39"/>
          <p:cNvSpPr/>
          <p:nvPr/>
        </p:nvSpPr>
        <p:spPr>
          <a:xfrm>
            <a:off x="5511189"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図 25"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4" y="3151180"/>
            <a:ext cx="754173" cy="1286530"/>
          </a:xfrm>
          <a:prstGeom prst="rect">
            <a:avLst/>
          </a:prstGeom>
        </p:spPr>
      </p:pic>
      <p:pic>
        <p:nvPicPr>
          <p:cNvPr id="37" name="図 3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248" y="3151180"/>
            <a:ext cx="754173" cy="1286530"/>
          </a:xfrm>
          <a:prstGeom prst="rect">
            <a:avLst/>
          </a:prstGeom>
        </p:spPr>
      </p:pic>
      <p:pic>
        <p:nvPicPr>
          <p:cNvPr id="38" name="図 37"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740" y="3151180"/>
            <a:ext cx="754173" cy="1286530"/>
          </a:xfrm>
          <a:prstGeom prst="rect">
            <a:avLst/>
          </a:prstGeom>
        </p:spPr>
      </p:pic>
      <p:sp>
        <p:nvSpPr>
          <p:cNvPr id="41" name="角丸四角形吹き出し 40"/>
          <p:cNvSpPr/>
          <p:nvPr/>
        </p:nvSpPr>
        <p:spPr>
          <a:xfrm>
            <a:off x="4720858" y="1317993"/>
            <a:ext cx="3079329" cy="1186184"/>
          </a:xfrm>
          <a:prstGeom prst="wedgeRoundRectCallout">
            <a:avLst>
              <a:gd name="adj1" fmla="val -17840"/>
              <a:gd name="adj2" fmla="val 12714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コーディング</a:t>
            </a:r>
            <a:r>
              <a:rPr lang="ja-JP" altLang="en-US" sz="1400" dirty="0" smtClean="0">
                <a:solidFill>
                  <a:schemeClr val="tx1"/>
                </a:solidFill>
              </a:rPr>
              <a:t>設計</a:t>
            </a:r>
            <a:r>
              <a:rPr lang="ja-JP" altLang="en-US" sz="1400" dirty="0" smtClean="0">
                <a:solidFill>
                  <a:schemeClr val="tx1"/>
                </a:solidFill>
              </a:rPr>
              <a:t>資料</a:t>
            </a:r>
            <a:endParaRPr kumimoji="1" lang="en-US" altLang="ja-JP" sz="1400" dirty="0" smtClean="0">
              <a:solidFill>
                <a:schemeClr val="tx1"/>
              </a:solidFill>
            </a:endParaRPr>
          </a:p>
          <a:p>
            <a:pPr algn="ctr"/>
            <a:r>
              <a:rPr kumimoji="1" lang="en-US" altLang="ja-JP" sz="1000" dirty="0" smtClean="0">
                <a:solidFill>
                  <a:schemeClr val="tx1"/>
                </a:solidFill>
              </a:rPr>
              <a:t>(HTML</a:t>
            </a:r>
            <a:r>
              <a:rPr kumimoji="1" lang="ja-JP" altLang="en-US" sz="1000" dirty="0" smtClean="0">
                <a:solidFill>
                  <a:schemeClr val="tx1"/>
                </a:solidFill>
              </a:rPr>
              <a:t>のひな形、</a:t>
            </a:r>
            <a:r>
              <a:rPr lang="ja-JP" altLang="en-US" sz="1000" dirty="0" smtClean="0">
                <a:solidFill>
                  <a:schemeClr val="tx1"/>
                </a:solidFill>
              </a:rPr>
              <a:t>スタイルシート</a:t>
            </a:r>
            <a:r>
              <a:rPr kumimoji="1" lang="ja-JP" altLang="en-US" sz="1000" dirty="0" smtClean="0">
                <a:solidFill>
                  <a:schemeClr val="tx1"/>
                </a:solidFill>
              </a:rPr>
              <a:t>、コーディングスキーマ、モジュール設計など</a:t>
            </a:r>
            <a:r>
              <a:rPr lang="en-US" altLang="ja-JP" sz="1000" dirty="0" smtClean="0">
                <a:solidFill>
                  <a:schemeClr val="tx1"/>
                </a:solidFill>
              </a:rPr>
              <a:t>)</a:t>
            </a:r>
            <a:endParaRPr kumimoji="1" lang="ja-JP" altLang="en-US" sz="1000" dirty="0">
              <a:solidFill>
                <a:schemeClr val="tx1"/>
              </a:solidFill>
            </a:endParaRPr>
          </a:p>
        </p:txBody>
      </p:sp>
      <p:sp>
        <p:nvSpPr>
          <p:cNvPr id="42" name="右矢印 41"/>
          <p:cNvSpPr/>
          <p:nvPr/>
        </p:nvSpPr>
        <p:spPr>
          <a:xfrm>
            <a:off x="7596033" y="3119977"/>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596033" y="3946712"/>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2108789" y="5140135"/>
            <a:ext cx="2767821" cy="1186184"/>
          </a:xfrm>
          <a:prstGeom prst="wedgeRoundRectCallout">
            <a:avLst>
              <a:gd name="adj1" fmla="val 16416"/>
              <a:gd name="adj2" fmla="val -14962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デザイン・意匠設計</a:t>
            </a:r>
            <a:endParaRPr kumimoji="1" lang="en-US" altLang="ja-JP" sz="1400" dirty="0" smtClean="0">
              <a:solidFill>
                <a:schemeClr val="tx1"/>
              </a:solidFill>
            </a:endParaRPr>
          </a:p>
          <a:p>
            <a:pPr algn="ctr"/>
            <a:r>
              <a:rPr kumimoji="1" lang="en-US" altLang="ja-JP" sz="1000" dirty="0" smtClean="0">
                <a:solidFill>
                  <a:schemeClr val="tx1"/>
                </a:solidFill>
              </a:rPr>
              <a:t>(PSD</a:t>
            </a:r>
            <a:r>
              <a:rPr kumimoji="1" lang="ja-JP" altLang="en-US" sz="1000" dirty="0" smtClean="0">
                <a:solidFill>
                  <a:schemeClr val="tx1"/>
                </a:solidFill>
              </a:rPr>
              <a:t>、カラースキーム、マージン設計、デザインガイドラインなど</a:t>
            </a:r>
            <a:r>
              <a:rPr lang="en-US" altLang="ja-JP" sz="1000" dirty="0" smtClean="0">
                <a:solidFill>
                  <a:schemeClr val="tx1"/>
                </a:solidFill>
              </a:rPr>
              <a:t>)</a:t>
            </a:r>
            <a:endParaRPr kumimoji="1" lang="ja-JP" altLang="en-US" sz="1000" dirty="0">
              <a:solidFill>
                <a:schemeClr val="tx1"/>
              </a:solidFill>
            </a:endParaRPr>
          </a:p>
        </p:txBody>
      </p:sp>
      <p:sp>
        <p:nvSpPr>
          <p:cNvPr id="45" name="角丸四角形吹き出し 44"/>
          <p:cNvSpPr/>
          <p:nvPr/>
        </p:nvSpPr>
        <p:spPr>
          <a:xfrm>
            <a:off x="5823165" y="5140135"/>
            <a:ext cx="2767821" cy="1186184"/>
          </a:xfrm>
          <a:prstGeom prst="wedgeRoundRectCallout">
            <a:avLst>
              <a:gd name="adj1" fmla="val 22044"/>
              <a:gd name="adj2" fmla="val -11830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アウトプット</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大量の</a:t>
            </a:r>
            <a:r>
              <a:rPr kumimoji="1" lang="en-US" altLang="ja-JP" sz="1000" dirty="0" smtClean="0">
                <a:solidFill>
                  <a:schemeClr val="tx1"/>
                </a:solidFill>
              </a:rPr>
              <a:t>HTML</a:t>
            </a:r>
            <a:r>
              <a:rPr kumimoji="1" lang="ja-JP" altLang="en-US" sz="1000" dirty="0" smtClean="0">
                <a:solidFill>
                  <a:schemeClr val="tx1"/>
                </a:solidFill>
              </a:rPr>
              <a:t>ファイル群！</a:t>
            </a:r>
            <a:r>
              <a:rPr lang="en-US" altLang="ja-JP" sz="1000" dirty="0" smtClean="0">
                <a:solidFill>
                  <a:schemeClr val="tx1"/>
                </a:solidFill>
              </a:rPr>
              <a:t>)</a:t>
            </a:r>
            <a:endParaRPr kumimoji="1" lang="ja-JP" altLang="en-US" sz="1000" dirty="0">
              <a:solidFill>
                <a:schemeClr val="tx1"/>
              </a:solidFill>
            </a:endParaRPr>
          </a:p>
        </p:txBody>
      </p:sp>
      <p:sp>
        <p:nvSpPr>
          <p:cNvPr id="24" name="テキスト ボックス 23"/>
          <p:cNvSpPr txBox="1"/>
          <p:nvPr/>
        </p:nvSpPr>
        <p:spPr>
          <a:xfrm>
            <a:off x="244034" y="785643"/>
            <a:ext cx="9417963" cy="400110"/>
          </a:xfrm>
          <a:prstGeom prst="rect">
            <a:avLst/>
          </a:prstGeom>
          <a:noFill/>
        </p:spPr>
        <p:txBody>
          <a:bodyPr wrap="none" rtlCol="0">
            <a:spAutoFit/>
          </a:bodyPr>
          <a:lstStyle/>
          <a:p>
            <a:pPr algn="ctr"/>
            <a:r>
              <a:rPr kumimoji="1" lang="ja-JP" altLang="en-US" sz="2000" dirty="0" smtClean="0">
                <a:solidFill>
                  <a:srgbClr val="00A0E6"/>
                </a:solidFill>
              </a:rPr>
              <a:t>分業だから、コミュニケーションのための中間成果物が</a:t>
            </a:r>
            <a:r>
              <a:rPr kumimoji="1" lang="ja-JP" altLang="en-US" sz="2000" dirty="0" smtClean="0">
                <a:solidFill>
                  <a:srgbClr val="00A0E6"/>
                </a:solidFill>
              </a:rPr>
              <a:t>たくさん</a:t>
            </a:r>
            <a:r>
              <a:rPr kumimoji="1" lang="ja-JP" altLang="en-US" sz="2000" dirty="0" smtClean="0">
                <a:solidFill>
                  <a:srgbClr val="00A0E6"/>
                </a:solidFill>
              </a:rPr>
              <a:t>作られます</a:t>
            </a:r>
            <a:r>
              <a:rPr kumimoji="1" lang="ja-JP" altLang="en-US" sz="2000" dirty="0" smtClean="0">
                <a:solidFill>
                  <a:srgbClr val="00A0E6"/>
                </a:solidFill>
              </a:rPr>
              <a:t>。</a:t>
            </a:r>
            <a:endParaRPr kumimoji="1" lang="ja-JP" altLang="en-US" sz="2000" dirty="0">
              <a:solidFill>
                <a:srgbClr val="00A0E6"/>
              </a:solidFill>
            </a:endParaRPr>
          </a:p>
        </p:txBody>
      </p:sp>
    </p:spTree>
    <p:extLst>
      <p:ext uri="{BB962C8B-B14F-4D97-AF65-F5344CB8AC3E}">
        <p14:creationId xmlns:p14="http://schemas.microsoft.com/office/powerpoint/2010/main" val="39341307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6"/>
          <p:cNvSpPr txBox="1">
            <a:spLocks noChangeArrowheads="1"/>
          </p:cNvSpPr>
          <p:nvPr/>
        </p:nvSpPr>
        <p:spPr bwMode="auto">
          <a:xfrm>
            <a:off x="7470190" y="1501327"/>
            <a:ext cx="1947545" cy="1218510"/>
          </a:xfrm>
          <a:prstGeom prst="rect">
            <a:avLst/>
          </a:prstGeom>
          <a:solidFill>
            <a:srgbClr val="FFFFFF"/>
          </a:solidFill>
          <a:ln w="9525" cap="flat">
            <a:solidFill>
              <a:srgbClr val="333333"/>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8000" tIns="45000" rIns="288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r>
              <a:rPr lang="ja-JP" dirty="0">
                <a:latin typeface="+mn-ea"/>
                <a:ea typeface="+mn-ea"/>
              </a:rPr>
              <a:t>ようやく、、</a:t>
            </a:r>
          </a:p>
          <a:p>
            <a:r>
              <a:rPr lang="ja-JP" dirty="0" smtClean="0">
                <a:latin typeface="+mn-ea"/>
                <a:ea typeface="+mn-ea"/>
              </a:rPr>
              <a:t>コーディング</a:t>
            </a:r>
            <a:endParaRPr lang="en-US" altLang="ja-JP" dirty="0" smtClean="0">
              <a:latin typeface="+mn-ea"/>
              <a:ea typeface="+mn-ea"/>
            </a:endParaRPr>
          </a:p>
          <a:p>
            <a:r>
              <a:rPr lang="ja-JP" dirty="0" smtClean="0">
                <a:latin typeface="+mn-ea"/>
                <a:ea typeface="+mn-ea"/>
              </a:rPr>
              <a:t>開始</a:t>
            </a:r>
            <a:endParaRPr lang="ja-JP" dirty="0">
              <a:latin typeface="+mn-ea"/>
              <a:ea typeface="+mn-ea"/>
            </a:endParaRPr>
          </a:p>
        </p:txBody>
      </p:sp>
      <p:sp>
        <p:nvSpPr>
          <p:cNvPr id="29" name="テキスト ボックス 28"/>
          <p:cNvSpPr txBox="1"/>
          <p:nvPr/>
        </p:nvSpPr>
        <p:spPr>
          <a:xfrm>
            <a:off x="7404784" y="1270051"/>
            <a:ext cx="1146468" cy="246221"/>
          </a:xfrm>
          <a:prstGeom prst="rect">
            <a:avLst/>
          </a:prstGeom>
          <a:noFill/>
        </p:spPr>
        <p:txBody>
          <a:bodyPr wrap="none" rtlCol="0">
            <a:spAutoFit/>
          </a:bodyPr>
          <a:lstStyle/>
          <a:p>
            <a:r>
              <a:rPr kumimoji="1" lang="ja-JP" altLang="en-US" sz="1000" dirty="0" smtClean="0">
                <a:latin typeface="+mn-ea"/>
              </a:rPr>
              <a:t>手順</a:t>
            </a:r>
            <a:r>
              <a:rPr lang="en-US" altLang="ja-JP" sz="1000" dirty="0">
                <a:latin typeface="+mn-ea"/>
              </a:rPr>
              <a:t>4</a:t>
            </a:r>
            <a:r>
              <a:rPr kumimoji="1" lang="en-US" altLang="ja-JP" sz="1000" dirty="0" smtClean="0">
                <a:latin typeface="+mn-ea"/>
              </a:rPr>
              <a:t>: </a:t>
            </a:r>
            <a:r>
              <a:rPr kumimoji="1" lang="ja-JP" altLang="en-US" sz="1000" dirty="0" smtClean="0">
                <a:latin typeface="+mn-ea"/>
              </a:rPr>
              <a:t>制作開始</a:t>
            </a:r>
            <a:endParaRPr kumimoji="1" lang="ja-JP" altLang="en-US" sz="1000" dirty="0">
              <a:latin typeface="+mn-ea"/>
            </a:endParaRPr>
          </a:p>
        </p:txBody>
      </p:sp>
      <p:sp>
        <p:nvSpPr>
          <p:cNvPr id="2" name="タイトル 1"/>
          <p:cNvSpPr>
            <a:spLocks noGrp="1"/>
          </p:cNvSpPr>
          <p:nvPr>
            <p:ph type="title"/>
          </p:nvPr>
        </p:nvSpPr>
        <p:spPr/>
        <p:txBody>
          <a:bodyPr/>
          <a:lstStyle/>
          <a:p>
            <a:r>
              <a:rPr lang="ja-JP" altLang="en-US" dirty="0" smtClean="0">
                <a:effectLst/>
              </a:rPr>
              <a:t>従来のコーディングの手順は、</a:t>
            </a:r>
            <a:r>
              <a:rPr lang="en-US" altLang="ja-JP" dirty="0" smtClean="0">
                <a:effectLst/>
              </a:rPr>
              <a:t> “</a:t>
            </a:r>
            <a:r>
              <a:rPr lang="ja-JP" altLang="en-US" dirty="0" smtClean="0">
                <a:effectLst/>
              </a:rPr>
              <a:t>機械的な作業</a:t>
            </a:r>
            <a:r>
              <a:rPr lang="en-US" altLang="ja-JP" dirty="0" smtClean="0">
                <a:effectLst/>
              </a:rPr>
              <a:t>” </a:t>
            </a:r>
            <a:r>
              <a:rPr lang="ja-JP" altLang="en-US" dirty="0" smtClean="0">
                <a:effectLst/>
              </a:rPr>
              <a:t>が なかなか</a:t>
            </a:r>
            <a:r>
              <a:rPr lang="ja-JP" altLang="en-US" dirty="0" smtClean="0">
                <a:effectLst/>
              </a:rPr>
              <a:t>多</a:t>
            </a:r>
            <a:r>
              <a:rPr lang="ja-JP" altLang="en-US" dirty="0" smtClean="0">
                <a:effectLst/>
              </a:rPr>
              <a:t>くて大変</a:t>
            </a:r>
            <a:r>
              <a:rPr lang="ja-JP" altLang="en-US" dirty="0" smtClean="0">
                <a:effectLst/>
              </a:rPr>
              <a:t>です</a:t>
            </a:r>
            <a:r>
              <a:rPr lang="ja-JP" altLang="en-US" dirty="0" smtClean="0">
                <a:effectLst/>
              </a:rPr>
              <a:t>。</a:t>
            </a:r>
          </a:p>
        </p:txBody>
      </p:sp>
      <p:sp>
        <p:nvSpPr>
          <p:cNvPr id="5" name="AutoShape 1"/>
          <p:cNvSpPr>
            <a:spLocks noChangeArrowheads="1"/>
          </p:cNvSpPr>
          <p:nvPr/>
        </p:nvSpPr>
        <p:spPr bwMode="auto">
          <a:xfrm>
            <a:off x="4794878" y="792163"/>
            <a:ext cx="2439987" cy="2519362"/>
          </a:xfrm>
          <a:prstGeom prst="roundRect">
            <a:avLst>
              <a:gd name="adj" fmla="val 65"/>
            </a:avLst>
          </a:prstGeom>
          <a:solidFill>
            <a:schemeClr val="bg2">
              <a:lumMod val="20000"/>
              <a:lumOff val="80000"/>
            </a:schemeClr>
          </a:solidFill>
          <a:ln w="19050" cap="flat" cmpd="sng">
            <a:solidFill>
              <a:srgbClr val="000000"/>
            </a:solidFill>
            <a:round/>
            <a:headEnd/>
            <a:tailEnd/>
          </a:ln>
          <a:effectLst/>
        </p:spPr>
        <p:txBody>
          <a:bodyPr lIns="90000" tIns="45000"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タイトルタグ</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mn-ea"/>
              </a:rPr>
              <a:t>H1</a:t>
            </a:r>
            <a:r>
              <a:rPr lang="ja-JP" dirty="0">
                <a:solidFill>
                  <a:srgbClr val="000000"/>
                </a:solidFill>
                <a:latin typeface="+mn-ea"/>
              </a:rPr>
              <a:t>見出し</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パンくず</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ローカルナビ</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グローバルナビ調整</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メタタグ</a:t>
            </a:r>
            <a:r>
              <a:rPr lang="en-US" dirty="0">
                <a:solidFill>
                  <a:srgbClr val="000000"/>
                </a:solidFill>
                <a:latin typeface="+mn-ea"/>
              </a:rPr>
              <a:t>(SEO)</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a:t>
            </a:r>
            <a:r>
              <a:rPr lang="en-US" dirty="0" err="1">
                <a:solidFill>
                  <a:srgbClr val="000000"/>
                </a:solidFill>
                <a:latin typeface="+mn-ea"/>
              </a:rPr>
              <a:t>etc</a:t>
            </a:r>
            <a:endParaRPr lang="en-US" dirty="0">
              <a:solidFill>
                <a:srgbClr val="000000"/>
              </a:solidFill>
              <a:latin typeface="+mn-ea"/>
            </a:endParaRPr>
          </a:p>
        </p:txBody>
      </p:sp>
      <p:sp>
        <p:nvSpPr>
          <p:cNvPr id="6" name="AutoShape 3"/>
          <p:cNvSpPr>
            <a:spLocks noChangeArrowheads="1"/>
          </p:cNvSpPr>
          <p:nvPr/>
        </p:nvSpPr>
        <p:spPr bwMode="auto">
          <a:xfrm>
            <a:off x="683253" y="1228091"/>
            <a:ext cx="1863725" cy="1647506"/>
          </a:xfrm>
          <a:prstGeom prst="roundRect">
            <a:avLst>
              <a:gd name="adj" fmla="val 83"/>
            </a:avLst>
          </a:prstGeom>
          <a:solidFill>
            <a:schemeClr val="bg1"/>
          </a:solidFill>
          <a:ln w="9525" cap="flat">
            <a:solidFill>
              <a:srgbClr val="000000"/>
            </a:solidFill>
            <a:round/>
            <a:headEnd/>
            <a:tailEnd/>
          </a:ln>
          <a:effectLst/>
        </p:spPr>
        <p:txBody>
          <a:bodyPr lIns="252000" tIns="45000" rIns="252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最初の</a:t>
            </a:r>
            <a:r>
              <a:rPr lang="en-US" dirty="0">
                <a:solidFill>
                  <a:srgbClr val="000000"/>
                </a:solidFill>
                <a:latin typeface="+mn-ea"/>
              </a:rPr>
              <a:t>HTML</a:t>
            </a:r>
            <a:br>
              <a:rPr lang="en-US" dirty="0">
                <a:solidFill>
                  <a:srgbClr val="000000"/>
                </a:solidFill>
                <a:latin typeface="+mn-ea"/>
              </a:rPr>
            </a:br>
            <a:r>
              <a:rPr lang="en-US" sz="1400" dirty="0">
                <a:solidFill>
                  <a:srgbClr val="000000"/>
                </a:solidFill>
                <a:latin typeface="+mn-ea"/>
              </a:rPr>
              <a:t>(</a:t>
            </a:r>
            <a:r>
              <a:rPr lang="ja-JP" sz="1400" dirty="0">
                <a:solidFill>
                  <a:srgbClr val="000000"/>
                </a:solidFill>
                <a:latin typeface="+mn-ea"/>
              </a:rPr>
              <a:t>テンプレート</a:t>
            </a:r>
            <a:r>
              <a:rPr lang="en-US" sz="1400" dirty="0">
                <a:solidFill>
                  <a:srgbClr val="000000"/>
                </a:solidFill>
                <a:latin typeface="+mn-ea"/>
              </a:rPr>
              <a:t>)</a:t>
            </a:r>
          </a:p>
        </p:txBody>
      </p:sp>
      <p:sp>
        <p:nvSpPr>
          <p:cNvPr id="7" name="AutoShape 4"/>
          <p:cNvSpPr>
            <a:spLocks noChangeArrowheads="1"/>
          </p:cNvSpPr>
          <p:nvPr/>
        </p:nvSpPr>
        <p:spPr bwMode="auto">
          <a:xfrm>
            <a:off x="2729540" y="1228091"/>
            <a:ext cx="1863725" cy="1647506"/>
          </a:xfrm>
          <a:prstGeom prst="roundRect">
            <a:avLst>
              <a:gd name="adj" fmla="val 83"/>
            </a:avLst>
          </a:prstGeom>
          <a:solidFill>
            <a:schemeClr val="bg1"/>
          </a:solidFill>
          <a:ln w="9525" cap="flat">
            <a:solidFill>
              <a:srgbClr val="000000"/>
            </a:solidFill>
            <a:round/>
            <a:headEnd/>
            <a:tailEnd/>
          </a:ln>
          <a:effectLst/>
        </p:spPr>
        <p:txBody>
          <a:bodyPr lIns="252000" tIns="45000" rIns="252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smtClean="0">
                <a:solidFill>
                  <a:srgbClr val="000000"/>
                </a:solidFill>
                <a:latin typeface="+mn-ea"/>
              </a:rPr>
              <a:t>複製</a:t>
            </a:r>
            <a:r>
              <a:rPr lang="en-US" altLang="ja-JP" dirty="0" smtClean="0">
                <a:solidFill>
                  <a:srgbClr val="000000"/>
                </a:solidFill>
                <a:latin typeface="+mn-ea"/>
              </a:rPr>
              <a:t/>
            </a:r>
            <a:br>
              <a:rPr lang="en-US" altLang="ja-JP" dirty="0" smtClean="0">
                <a:solidFill>
                  <a:srgbClr val="000000"/>
                </a:solidFill>
                <a:latin typeface="+mn-ea"/>
              </a:rPr>
            </a:br>
            <a:r>
              <a:rPr lang="en-US" altLang="ja-JP" sz="1400" dirty="0" smtClean="0">
                <a:solidFill>
                  <a:srgbClr val="000000"/>
                </a:solidFill>
                <a:latin typeface="+mn-ea"/>
              </a:rPr>
              <a:t>(</a:t>
            </a:r>
            <a:r>
              <a:rPr lang="ja-JP" altLang="en-US" sz="1400" dirty="0" smtClean="0">
                <a:solidFill>
                  <a:srgbClr val="000000"/>
                </a:solidFill>
                <a:latin typeface="+mn-ea"/>
              </a:rPr>
              <a:t>新しいページ用にテンプレートを複製する</a:t>
            </a:r>
            <a:r>
              <a:rPr lang="en-US" altLang="ja-JP" sz="1400" dirty="0" smtClean="0">
                <a:solidFill>
                  <a:srgbClr val="000000"/>
                </a:solidFill>
                <a:latin typeface="+mn-ea"/>
              </a:rPr>
              <a:t>)</a:t>
            </a:r>
            <a:endParaRPr lang="ja-JP" sz="1400" dirty="0">
              <a:solidFill>
                <a:srgbClr val="000000"/>
              </a:solidFill>
              <a:latin typeface="+mn-ea"/>
            </a:endParaRPr>
          </a:p>
        </p:txBody>
      </p:sp>
      <p:sp>
        <p:nvSpPr>
          <p:cNvPr id="10" name="AutoShape 7"/>
          <p:cNvSpPr>
            <a:spLocks noChangeArrowheads="1"/>
          </p:cNvSpPr>
          <p:nvPr/>
        </p:nvSpPr>
        <p:spPr bwMode="auto">
          <a:xfrm>
            <a:off x="2427764"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sp>
        <p:nvSpPr>
          <p:cNvPr id="14" name="Text Box 11"/>
          <p:cNvSpPr txBox="1">
            <a:spLocks noChangeArrowheads="1"/>
          </p:cNvSpPr>
          <p:nvPr/>
        </p:nvSpPr>
        <p:spPr bwMode="auto">
          <a:xfrm>
            <a:off x="1307897" y="4252392"/>
            <a:ext cx="58093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r>
              <a:rPr lang="ja-JP" sz="2800" b="1" dirty="0">
                <a:latin typeface="+mn-ea"/>
                <a:ea typeface="+mn-ea"/>
              </a:rPr>
              <a:t>機械的な作業、意外と負担が</a:t>
            </a:r>
            <a:r>
              <a:rPr lang="ja-JP" sz="2800" b="1" dirty="0" smtClean="0">
                <a:latin typeface="+mn-ea"/>
                <a:ea typeface="+mn-ea"/>
              </a:rPr>
              <a:t>大きい</a:t>
            </a:r>
            <a:r>
              <a:rPr lang="ja-JP" altLang="en-US" sz="2800" b="1" dirty="0" smtClean="0">
                <a:latin typeface="+mn-ea"/>
                <a:ea typeface="+mn-ea"/>
              </a:rPr>
              <a:t>！</a:t>
            </a:r>
            <a:endParaRPr lang="ja-JP" sz="2800" b="1" dirty="0">
              <a:latin typeface="+mn-ea"/>
              <a:ea typeface="+mn-ea"/>
            </a:endParaRPr>
          </a:p>
        </p:txBody>
      </p:sp>
      <p:sp>
        <p:nvSpPr>
          <p:cNvPr id="15" name="Text Box 12"/>
          <p:cNvSpPr txBox="1">
            <a:spLocks noChangeArrowheads="1"/>
          </p:cNvSpPr>
          <p:nvPr/>
        </p:nvSpPr>
        <p:spPr bwMode="auto">
          <a:xfrm>
            <a:off x="1572061" y="5040467"/>
            <a:ext cx="5993267"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marL="285750" indent="-285750">
              <a:buFont typeface="Arial"/>
              <a:buChar char="•"/>
            </a:pPr>
            <a:r>
              <a:rPr lang="ja-JP" altLang="en-US" sz="1600" dirty="0" smtClean="0">
                <a:latin typeface="+mn-ea"/>
                <a:ea typeface="+mn-ea"/>
              </a:rPr>
              <a:t>いっぱい</a:t>
            </a:r>
            <a:r>
              <a:rPr lang="ja-JP" altLang="en-US" sz="1600" dirty="0">
                <a:latin typeface="+mn-ea"/>
                <a:ea typeface="+mn-ea"/>
              </a:rPr>
              <a:t>いじるところが</a:t>
            </a:r>
            <a:r>
              <a:rPr lang="ja-JP" altLang="en-US" sz="1600" dirty="0" smtClean="0">
                <a:latin typeface="+mn-ea"/>
                <a:ea typeface="+mn-ea"/>
              </a:rPr>
              <a:t>あって</a:t>
            </a:r>
            <a:r>
              <a:rPr lang="ja-JP" altLang="en-US" sz="1600" dirty="0" smtClean="0">
                <a:latin typeface="+mn-ea"/>
                <a:ea typeface="+mn-ea"/>
              </a:rPr>
              <a:t>、</a:t>
            </a:r>
            <a:r>
              <a:rPr lang="ja-JP" altLang="en-US" sz="1600" dirty="0" smtClean="0">
                <a:solidFill>
                  <a:srgbClr val="FF0000"/>
                </a:solidFill>
                <a:latin typeface="+mn-ea"/>
                <a:ea typeface="+mn-ea"/>
              </a:rPr>
              <a:t>とにかく</a:t>
            </a:r>
            <a:r>
              <a:rPr lang="ja-JP" altLang="en-US" sz="1600" dirty="0" smtClean="0">
                <a:solidFill>
                  <a:srgbClr val="FF0000"/>
                </a:solidFill>
                <a:latin typeface="+mn-ea"/>
                <a:ea typeface="+mn-ea"/>
              </a:rPr>
              <a:t>大変</a:t>
            </a:r>
            <a:r>
              <a:rPr lang="ja-JP" altLang="en-US" sz="1600" dirty="0">
                <a:latin typeface="+mn-ea"/>
                <a:ea typeface="+mn-ea"/>
              </a:rPr>
              <a:t>！</a:t>
            </a:r>
          </a:p>
          <a:p>
            <a:pPr marL="285750" indent="-285750">
              <a:buFont typeface="Arial"/>
              <a:buChar char="•"/>
            </a:pPr>
            <a:r>
              <a:rPr lang="ja-JP" sz="1600" dirty="0" smtClean="0">
                <a:latin typeface="+mn-ea"/>
                <a:ea typeface="+mn-ea"/>
              </a:rPr>
              <a:t>実は</a:t>
            </a:r>
            <a:r>
              <a:rPr lang="ja-JP" sz="1600" dirty="0">
                <a:latin typeface="+mn-ea"/>
                <a:ea typeface="+mn-ea"/>
              </a:rPr>
              <a:t>同じ情報</a:t>
            </a:r>
            <a:r>
              <a:rPr lang="ja-JP" sz="1600" dirty="0" smtClean="0">
                <a:latin typeface="+mn-ea"/>
                <a:ea typeface="+mn-ea"/>
              </a:rPr>
              <a:t>を</a:t>
            </a:r>
            <a:r>
              <a:rPr lang="ja-JP" altLang="en-US" sz="1600" dirty="0" smtClean="0">
                <a:solidFill>
                  <a:srgbClr val="FF0000"/>
                </a:solidFill>
                <a:latin typeface="+mn-ea"/>
                <a:ea typeface="+mn-ea"/>
              </a:rPr>
              <a:t>何回も</a:t>
            </a:r>
            <a:r>
              <a:rPr lang="ja-JP" sz="1600" dirty="0" smtClean="0">
                <a:solidFill>
                  <a:srgbClr val="FF0000"/>
                </a:solidFill>
                <a:latin typeface="+mn-ea"/>
                <a:ea typeface="+mn-ea"/>
              </a:rPr>
              <a:t>コピペ</a:t>
            </a:r>
            <a:r>
              <a:rPr lang="ja-JP" sz="1600" dirty="0">
                <a:latin typeface="+mn-ea"/>
                <a:ea typeface="+mn-ea"/>
              </a:rPr>
              <a:t>している</a:t>
            </a:r>
            <a:r>
              <a:rPr lang="ja-JP" sz="1600" dirty="0" smtClean="0">
                <a:latin typeface="+mn-ea"/>
                <a:ea typeface="+mn-ea"/>
              </a:rPr>
              <a:t>。</a:t>
            </a:r>
            <a:r>
              <a:rPr lang="en-US" altLang="ja-JP" sz="1600" dirty="0">
                <a:latin typeface="+mn-ea"/>
                <a:ea typeface="+mn-ea"/>
              </a:rPr>
              <a:t/>
            </a:r>
            <a:br>
              <a:rPr lang="en-US" altLang="ja-JP" sz="1600" dirty="0">
                <a:latin typeface="+mn-ea"/>
                <a:ea typeface="+mn-ea"/>
              </a:rPr>
            </a:br>
            <a:r>
              <a:rPr lang="ja-JP" sz="1600" dirty="0" smtClean="0">
                <a:latin typeface="+mn-ea"/>
                <a:ea typeface="+mn-ea"/>
              </a:rPr>
              <a:t>タイトル</a:t>
            </a:r>
            <a:r>
              <a:rPr lang="ja-JP" altLang="en-US" sz="1600" dirty="0" smtClean="0">
                <a:latin typeface="+mn-ea"/>
                <a:ea typeface="+mn-ea"/>
              </a:rPr>
              <a:t>、</a:t>
            </a:r>
            <a:r>
              <a:rPr lang="en-US" altLang="ja-JP" sz="1600" dirty="0" smtClean="0">
                <a:latin typeface="+mn-ea"/>
                <a:ea typeface="+mn-ea"/>
              </a:rPr>
              <a:t>H1</a:t>
            </a:r>
            <a:r>
              <a:rPr lang="ja-JP" altLang="en-US" sz="1600" dirty="0" smtClean="0">
                <a:latin typeface="+mn-ea"/>
                <a:ea typeface="+mn-ea"/>
              </a:rPr>
              <a:t>、パンくず、メニュー・・・全部同じラベル！</a:t>
            </a:r>
            <a:endParaRPr lang="en-US" altLang="ja-JP" sz="1600" dirty="0" smtClean="0">
              <a:latin typeface="+mn-ea"/>
              <a:ea typeface="+mn-ea"/>
            </a:endParaRPr>
          </a:p>
          <a:p>
            <a:pPr marL="285750" indent="-285750">
              <a:buFont typeface="Arial"/>
              <a:buChar char="•"/>
            </a:pPr>
            <a:r>
              <a:rPr lang="ja-JP" sz="1600" dirty="0" smtClean="0">
                <a:latin typeface="+mn-ea"/>
                <a:ea typeface="+mn-ea"/>
              </a:rPr>
              <a:t>ミス</a:t>
            </a:r>
            <a:r>
              <a:rPr lang="ja-JP" sz="1600" dirty="0">
                <a:latin typeface="+mn-ea"/>
                <a:ea typeface="+mn-ea"/>
              </a:rPr>
              <a:t>が</a:t>
            </a:r>
            <a:r>
              <a:rPr lang="ja-JP" sz="1600" dirty="0" smtClean="0">
                <a:latin typeface="+mn-ea"/>
                <a:ea typeface="+mn-ea"/>
              </a:rPr>
              <a:t>起こりやす</a:t>
            </a:r>
            <a:r>
              <a:rPr lang="ja-JP" altLang="en-US" sz="1600" dirty="0" smtClean="0">
                <a:latin typeface="+mn-ea"/>
                <a:ea typeface="+mn-ea"/>
              </a:rPr>
              <a:t>い</a:t>
            </a:r>
            <a:r>
              <a:rPr lang="ja-JP"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ずっと似たようなソースコードを見ていると、</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ゲシュタルト崩壊</a:t>
            </a:r>
            <a:r>
              <a:rPr lang="ja-JP" altLang="en-US" sz="1600" dirty="0" smtClean="0">
                <a:latin typeface="+mn-ea"/>
                <a:ea typeface="+mn-ea"/>
              </a:rPr>
              <a:t>を起こして、</a:t>
            </a:r>
            <a:r>
              <a:rPr lang="ja-JP" altLang="en-US" sz="1600" dirty="0" smtClean="0">
                <a:solidFill>
                  <a:srgbClr val="FF0000"/>
                </a:solidFill>
                <a:latin typeface="+mn-ea"/>
                <a:ea typeface="+mn-ea"/>
              </a:rPr>
              <a:t>なんかヘンなものに見えてくる</a:t>
            </a:r>
            <a:r>
              <a:rPr lang="ja-JP" altLang="en-US" sz="1600" dirty="0" smtClean="0">
                <a:latin typeface="+mn-ea"/>
                <a:ea typeface="+mn-ea"/>
              </a:rPr>
              <a:t>。</a:t>
            </a:r>
            <a:endParaRPr lang="ja-JP" sz="1600" dirty="0">
              <a:latin typeface="+mn-ea"/>
              <a:ea typeface="+mn-ea"/>
            </a:endParaRPr>
          </a:p>
        </p:txBody>
      </p:sp>
      <p:cxnSp>
        <p:nvCxnSpPr>
          <p:cNvPr id="16" name="AutoShape 13"/>
          <p:cNvCxnSpPr>
            <a:cxnSpLocks noChangeShapeType="1"/>
            <a:stCxn id="5" idx="2"/>
            <a:endCxn id="14" idx="0"/>
          </p:cNvCxnSpPr>
          <p:nvPr/>
        </p:nvCxnSpPr>
        <p:spPr bwMode="auto">
          <a:xfrm rot="5400000">
            <a:off x="4643283" y="2880802"/>
            <a:ext cx="940867" cy="1802312"/>
          </a:xfrm>
          <a:prstGeom prst="curvedConnector3">
            <a:avLst/>
          </a:prstGeom>
          <a:noFill/>
          <a:ln w="38100" cap="flat" cmpd="sng">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角丸四角形吹き出し 24"/>
          <p:cNvSpPr/>
          <p:nvPr/>
        </p:nvSpPr>
        <p:spPr>
          <a:xfrm>
            <a:off x="7261009" y="3067304"/>
            <a:ext cx="1365925" cy="742862"/>
          </a:xfrm>
          <a:prstGeom prst="wedgeRoundRectCallout">
            <a:avLst>
              <a:gd name="adj1" fmla="val -77688"/>
              <a:gd name="adj2" fmla="val -5828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rPr>
              <a:t>ココ！</a:t>
            </a:r>
            <a:endParaRPr kumimoji="1" lang="ja-JP" altLang="en-US" sz="2400" dirty="0">
              <a:solidFill>
                <a:schemeClr val="tx1"/>
              </a:solidFill>
            </a:endParaRPr>
          </a:p>
        </p:txBody>
      </p:sp>
      <p:sp>
        <p:nvSpPr>
          <p:cNvPr id="22" name="テキスト ボックス 21"/>
          <p:cNvSpPr txBox="1"/>
          <p:nvPr/>
        </p:nvSpPr>
        <p:spPr>
          <a:xfrm>
            <a:off x="587109" y="994483"/>
            <a:ext cx="1787669" cy="246221"/>
          </a:xfrm>
          <a:prstGeom prst="rect">
            <a:avLst/>
          </a:prstGeom>
          <a:noFill/>
        </p:spPr>
        <p:txBody>
          <a:bodyPr wrap="none" rtlCol="0">
            <a:spAutoFit/>
          </a:bodyPr>
          <a:lstStyle/>
          <a:p>
            <a:r>
              <a:rPr kumimoji="1" lang="ja-JP" altLang="en-US" sz="1000" dirty="0" smtClean="0">
                <a:latin typeface="+mn-ea"/>
              </a:rPr>
              <a:t>手順</a:t>
            </a:r>
            <a:r>
              <a:rPr kumimoji="1" lang="en-US" altLang="ja-JP" sz="1000" dirty="0" smtClean="0">
                <a:latin typeface="+mn-ea"/>
              </a:rPr>
              <a:t>1: </a:t>
            </a:r>
            <a:r>
              <a:rPr kumimoji="1" lang="ja-JP" altLang="en-US" sz="1000" dirty="0" smtClean="0">
                <a:latin typeface="+mn-ea"/>
              </a:rPr>
              <a:t>テンプレートを用意</a:t>
            </a:r>
            <a:endParaRPr kumimoji="1" lang="ja-JP" altLang="en-US" sz="1000" dirty="0">
              <a:latin typeface="+mn-ea"/>
            </a:endParaRPr>
          </a:p>
        </p:txBody>
      </p:sp>
      <p:sp>
        <p:nvSpPr>
          <p:cNvPr id="27" name="テキスト ボックス 26"/>
          <p:cNvSpPr txBox="1"/>
          <p:nvPr/>
        </p:nvSpPr>
        <p:spPr>
          <a:xfrm>
            <a:off x="2636008" y="994483"/>
            <a:ext cx="1787669" cy="246221"/>
          </a:xfrm>
          <a:prstGeom prst="rect">
            <a:avLst/>
          </a:prstGeom>
          <a:noFill/>
        </p:spPr>
        <p:txBody>
          <a:bodyPr wrap="none" rtlCol="0">
            <a:spAutoFit/>
          </a:bodyPr>
          <a:lstStyle/>
          <a:p>
            <a:r>
              <a:rPr kumimoji="1" lang="ja-JP" altLang="en-US" sz="1000" dirty="0" smtClean="0">
                <a:latin typeface="+mn-ea"/>
              </a:rPr>
              <a:t>手順</a:t>
            </a:r>
            <a:r>
              <a:rPr lang="en-US" altLang="ja-JP" sz="1000" dirty="0">
                <a:latin typeface="+mn-ea"/>
              </a:rPr>
              <a:t>2</a:t>
            </a:r>
            <a:r>
              <a:rPr kumimoji="1" lang="en-US" altLang="ja-JP" sz="1000" dirty="0" smtClean="0">
                <a:latin typeface="+mn-ea"/>
              </a:rPr>
              <a:t>: </a:t>
            </a:r>
            <a:r>
              <a:rPr kumimoji="1" lang="ja-JP" altLang="en-US" sz="1000" dirty="0" smtClean="0">
                <a:latin typeface="+mn-ea"/>
              </a:rPr>
              <a:t>テンプレートを複製</a:t>
            </a:r>
            <a:endParaRPr kumimoji="1" lang="ja-JP" altLang="en-US" sz="1000" dirty="0">
              <a:latin typeface="+mn-ea"/>
            </a:endParaRPr>
          </a:p>
        </p:txBody>
      </p:sp>
      <p:sp>
        <p:nvSpPr>
          <p:cNvPr id="28" name="テキスト ボックス 27"/>
          <p:cNvSpPr txBox="1"/>
          <p:nvPr/>
        </p:nvSpPr>
        <p:spPr>
          <a:xfrm>
            <a:off x="4708868" y="551149"/>
            <a:ext cx="1531188" cy="246221"/>
          </a:xfrm>
          <a:prstGeom prst="rect">
            <a:avLst/>
          </a:prstGeom>
          <a:noFill/>
        </p:spPr>
        <p:txBody>
          <a:bodyPr wrap="none" rtlCol="0">
            <a:spAutoFit/>
          </a:bodyPr>
          <a:lstStyle/>
          <a:p>
            <a:r>
              <a:rPr kumimoji="1" lang="ja-JP" altLang="en-US" sz="1000" dirty="0" smtClean="0">
                <a:latin typeface="+mn-ea"/>
              </a:rPr>
              <a:t>手順</a:t>
            </a:r>
            <a:r>
              <a:rPr lang="en-US" altLang="ja-JP" sz="1000" dirty="0" smtClean="0">
                <a:latin typeface="+mn-ea"/>
              </a:rPr>
              <a:t>3</a:t>
            </a:r>
            <a:r>
              <a:rPr kumimoji="1" lang="en-US" altLang="ja-JP" sz="1000" dirty="0" smtClean="0">
                <a:latin typeface="+mn-ea"/>
              </a:rPr>
              <a:t>: </a:t>
            </a:r>
            <a:r>
              <a:rPr lang="ja-JP" altLang="en-US" sz="1000" dirty="0" smtClean="0">
                <a:latin typeface="+mn-ea"/>
              </a:rPr>
              <a:t>いろいろコピペ</a:t>
            </a:r>
            <a:endParaRPr kumimoji="1" lang="ja-JP" altLang="en-US" sz="1000" dirty="0">
              <a:latin typeface="+mn-ea"/>
            </a:endParaRPr>
          </a:p>
        </p:txBody>
      </p:sp>
      <p:sp>
        <p:nvSpPr>
          <p:cNvPr id="20" name="AutoShape 7"/>
          <p:cNvSpPr>
            <a:spLocks noChangeArrowheads="1"/>
          </p:cNvSpPr>
          <p:nvPr/>
        </p:nvSpPr>
        <p:spPr bwMode="auto">
          <a:xfrm>
            <a:off x="4464679"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sp>
        <p:nvSpPr>
          <p:cNvPr id="24" name="AutoShape 7"/>
          <p:cNvSpPr>
            <a:spLocks noChangeArrowheads="1"/>
          </p:cNvSpPr>
          <p:nvPr/>
        </p:nvSpPr>
        <p:spPr bwMode="auto">
          <a:xfrm>
            <a:off x="7112670"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pic>
        <p:nvPicPr>
          <p:cNvPr id="26" name="図 25" descr="こ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135" y="4051962"/>
            <a:ext cx="1581608" cy="2698037"/>
          </a:xfrm>
          <a:prstGeom prst="rect">
            <a:avLst/>
          </a:prstGeom>
        </p:spPr>
      </p:pic>
      <p:sp>
        <p:nvSpPr>
          <p:cNvPr id="11" name="テキスト ボックス 10"/>
          <p:cNvSpPr txBox="1"/>
          <p:nvPr/>
        </p:nvSpPr>
        <p:spPr>
          <a:xfrm>
            <a:off x="8698826" y="4265470"/>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0" name="テキスト ボックス 29"/>
          <p:cNvSpPr txBox="1"/>
          <p:nvPr/>
        </p:nvSpPr>
        <p:spPr>
          <a:xfrm>
            <a:off x="8375317" y="4181598"/>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1" name="テキスト ボックス 30"/>
          <p:cNvSpPr txBox="1"/>
          <p:nvPr/>
        </p:nvSpPr>
        <p:spPr>
          <a:xfrm>
            <a:off x="8926478" y="3834129"/>
            <a:ext cx="953807" cy="369332"/>
          </a:xfrm>
          <a:prstGeom prst="rect">
            <a:avLst/>
          </a:prstGeom>
          <a:noFill/>
        </p:spPr>
        <p:txBody>
          <a:bodyPr wrap="none" rtlCol="0">
            <a:spAutoFit/>
          </a:bodyPr>
          <a:lstStyle/>
          <a:p>
            <a:r>
              <a:rPr kumimoji="1" lang="en-US" altLang="ja-JP" dirty="0" smtClean="0"/>
              <a:t>(</a:t>
            </a:r>
            <a:r>
              <a:rPr kumimoji="1" lang="ja-JP" altLang="en-US" dirty="0" smtClean="0"/>
              <a:t>汗</a:t>
            </a:r>
            <a:r>
              <a:rPr kumimoji="1" lang="en-US" altLang="ja-JP" dirty="0" smtClean="0"/>
              <a:t>)(</a:t>
            </a:r>
            <a:r>
              <a:rPr kumimoji="1" lang="ja-JP" altLang="en-US" dirty="0" smtClean="0"/>
              <a:t>汗</a:t>
            </a:r>
            <a:r>
              <a:rPr kumimoji="1" lang="en-US" altLang="ja-JP" dirty="0" smtClean="0"/>
              <a:t>)</a:t>
            </a:r>
            <a:endParaRPr kumimoji="1" lang="ja-JP" altLang="en-US" dirty="0"/>
          </a:p>
        </p:txBody>
      </p:sp>
    </p:spTree>
    <p:extLst>
      <p:ext uri="{BB962C8B-B14F-4D97-AF65-F5344CB8AC3E}">
        <p14:creationId xmlns:p14="http://schemas.microsoft.com/office/powerpoint/2010/main" val="39082030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そうやって作られた</a:t>
            </a:r>
            <a:r>
              <a:rPr lang="en-US" altLang="ja-JP" dirty="0" smtClean="0">
                <a:effectLst/>
              </a:rPr>
              <a:t>HTML</a:t>
            </a:r>
            <a:r>
              <a:rPr lang="ja-JP" altLang="en-US" dirty="0" smtClean="0"/>
              <a:t>は、チェック</a:t>
            </a:r>
            <a:r>
              <a:rPr lang="ja-JP" altLang="en-US" dirty="0" smtClean="0">
                <a:effectLst/>
              </a:rPr>
              <a:t>するのも大変です。</a:t>
            </a:r>
            <a:endParaRPr lang="ja-JP" altLang="en-US" dirty="0" smtClean="0">
              <a:effectLst/>
            </a:endParaRPr>
          </a:p>
        </p:txBody>
      </p:sp>
      <p:pic>
        <p:nvPicPr>
          <p:cNvPr id="30" name="図 29" descr="ディレクター.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66" y="3426753"/>
            <a:ext cx="2483008" cy="2703720"/>
          </a:xfrm>
          <a:prstGeom prst="rect">
            <a:avLst/>
          </a:prstGeom>
        </p:spPr>
      </p:pic>
      <p:sp>
        <p:nvSpPr>
          <p:cNvPr id="31" name="テキスト ボックス 30"/>
          <p:cNvSpPr txBox="1"/>
          <p:nvPr/>
        </p:nvSpPr>
        <p:spPr>
          <a:xfrm>
            <a:off x="1725386" y="3918002"/>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2" name="テキスト ボックス 31"/>
          <p:cNvSpPr txBox="1"/>
          <p:nvPr/>
        </p:nvSpPr>
        <p:spPr>
          <a:xfrm>
            <a:off x="1006475" y="3941965"/>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3" name="テキスト ボックス 32"/>
          <p:cNvSpPr txBox="1"/>
          <p:nvPr/>
        </p:nvSpPr>
        <p:spPr>
          <a:xfrm>
            <a:off x="299542" y="3462698"/>
            <a:ext cx="953807" cy="369332"/>
          </a:xfrm>
          <a:prstGeom prst="rect">
            <a:avLst/>
          </a:prstGeom>
          <a:noFill/>
        </p:spPr>
        <p:txBody>
          <a:bodyPr wrap="none" rtlCol="0">
            <a:spAutoFit/>
          </a:bodyPr>
          <a:lstStyle/>
          <a:p>
            <a:r>
              <a:rPr kumimoji="1" lang="en-US" altLang="ja-JP" dirty="0" smtClean="0"/>
              <a:t>(</a:t>
            </a:r>
            <a:r>
              <a:rPr kumimoji="1" lang="ja-JP" altLang="en-US" dirty="0" smtClean="0"/>
              <a:t>汗</a:t>
            </a:r>
            <a:r>
              <a:rPr kumimoji="1" lang="en-US" altLang="ja-JP" dirty="0" smtClean="0"/>
              <a:t>)(</a:t>
            </a:r>
            <a:r>
              <a:rPr kumimoji="1" lang="ja-JP" altLang="en-US" dirty="0" smtClean="0"/>
              <a:t>汗</a:t>
            </a:r>
            <a:r>
              <a:rPr kumimoji="1" lang="en-US" altLang="ja-JP" dirty="0" smtClean="0"/>
              <a:t>)</a:t>
            </a:r>
            <a:endParaRPr kumimoji="1" lang="ja-JP" altLang="en-US" dirty="0"/>
          </a:p>
        </p:txBody>
      </p:sp>
      <p:sp>
        <p:nvSpPr>
          <p:cNvPr id="34" name="Text Box 11"/>
          <p:cNvSpPr txBox="1">
            <a:spLocks noChangeArrowheads="1"/>
          </p:cNvSpPr>
          <p:nvPr/>
        </p:nvSpPr>
        <p:spPr bwMode="auto">
          <a:xfrm>
            <a:off x="2048338" y="1053290"/>
            <a:ext cx="58093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algn="ctr"/>
            <a:r>
              <a:rPr lang="ja-JP" sz="2800" b="1" dirty="0">
                <a:latin typeface="+mn-ea"/>
                <a:ea typeface="+mn-ea"/>
              </a:rPr>
              <a:t>機械的な作業</a:t>
            </a:r>
            <a:r>
              <a:rPr lang="ja-JP" sz="2800" b="1" dirty="0" smtClean="0">
                <a:latin typeface="+mn-ea"/>
                <a:ea typeface="+mn-ea"/>
              </a:rPr>
              <a:t>、</a:t>
            </a:r>
            <a:r>
              <a:rPr lang="ja-JP" altLang="en-US" sz="2800" b="1" dirty="0" smtClean="0">
                <a:latin typeface="+mn-ea"/>
                <a:ea typeface="+mn-ea"/>
              </a:rPr>
              <a:t>チェック</a:t>
            </a:r>
            <a:r>
              <a:rPr lang="ja-JP" altLang="en-US" sz="2800" b="1" dirty="0" smtClean="0">
                <a:latin typeface="+mn-ea"/>
                <a:ea typeface="+mn-ea"/>
              </a:rPr>
              <a:t>するのもたーいへん！</a:t>
            </a:r>
            <a:endParaRPr lang="ja-JP" sz="2800" b="1" dirty="0">
              <a:latin typeface="+mn-ea"/>
              <a:ea typeface="+mn-ea"/>
            </a:endParaRPr>
          </a:p>
        </p:txBody>
      </p:sp>
      <p:sp>
        <p:nvSpPr>
          <p:cNvPr id="35" name="Text Box 12"/>
          <p:cNvSpPr txBox="1">
            <a:spLocks noChangeArrowheads="1"/>
          </p:cNvSpPr>
          <p:nvPr/>
        </p:nvSpPr>
        <p:spPr bwMode="auto">
          <a:xfrm>
            <a:off x="2926009" y="3274865"/>
            <a:ext cx="5993267"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marL="285750" indent="-285750">
              <a:buFont typeface="Arial"/>
              <a:buChar char="•"/>
            </a:pPr>
            <a:r>
              <a:rPr lang="ja-JP" altLang="en-US" sz="1600" dirty="0" smtClean="0">
                <a:latin typeface="+mn-ea"/>
                <a:ea typeface="+mn-ea"/>
              </a:rPr>
              <a:t>全部のページの</a:t>
            </a:r>
            <a:r>
              <a:rPr lang="ja-JP" altLang="en-US" sz="1600" dirty="0" smtClean="0">
                <a:solidFill>
                  <a:srgbClr val="FF0000"/>
                </a:solidFill>
                <a:latin typeface="+mn-ea"/>
                <a:ea typeface="+mn-ea"/>
              </a:rPr>
              <a:t>全部のリンクを押してみないといけません</a:t>
            </a:r>
            <a:r>
              <a:rPr lang="ja-JP" altLang="en-US"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ローカルナビに</a:t>
            </a:r>
            <a:r>
              <a:rPr lang="en-US" altLang="ja-JP" sz="1600" dirty="0" smtClean="0">
                <a:latin typeface="+mn-ea"/>
                <a:ea typeface="+mn-ea"/>
              </a:rPr>
              <a:t>10</a:t>
            </a:r>
            <a:r>
              <a:rPr lang="ja-JP" altLang="en-US" sz="1600" dirty="0" smtClean="0">
                <a:latin typeface="+mn-ea"/>
                <a:ea typeface="+mn-ea"/>
              </a:rPr>
              <a:t>ページ分のリンクがあったら、</a:t>
            </a:r>
            <a:r>
              <a:rPr lang="en-US" altLang="ja-JP" sz="1600" dirty="0" smtClean="0">
                <a:latin typeface="+mn-ea"/>
                <a:ea typeface="+mn-ea"/>
              </a:rPr>
              <a:t/>
            </a:r>
            <a:br>
              <a:rPr lang="en-US" altLang="ja-JP" sz="1600" dirty="0" smtClean="0">
                <a:latin typeface="+mn-ea"/>
                <a:ea typeface="+mn-ea"/>
              </a:rPr>
            </a:br>
            <a:r>
              <a:rPr lang="en-US" altLang="ja-JP" sz="1600" dirty="0" smtClean="0">
                <a:latin typeface="+mn-ea"/>
                <a:ea typeface="+mn-ea"/>
              </a:rPr>
              <a:t>10×10=100</a:t>
            </a:r>
            <a:r>
              <a:rPr lang="ja-JP" altLang="en-US" sz="1600" dirty="0" smtClean="0">
                <a:latin typeface="+mn-ea"/>
                <a:ea typeface="+mn-ea"/>
              </a:rPr>
              <a:t>個のリンクを確認しなければいけません。</a:t>
            </a:r>
            <a:r>
              <a:rPr lang="en-US" altLang="ja-JP" sz="1600" dirty="0" smtClean="0">
                <a:latin typeface="+mn-ea"/>
                <a:ea typeface="+mn-ea"/>
              </a:rPr>
              <a:t/>
            </a:r>
            <a:br>
              <a:rPr lang="en-US" altLang="ja-JP" sz="1600" dirty="0" smtClean="0">
                <a:latin typeface="+mn-ea"/>
                <a:ea typeface="+mn-ea"/>
              </a:rPr>
            </a:br>
            <a:endParaRPr lang="en-US" altLang="ja-JP" sz="1600" dirty="0" smtClean="0">
              <a:latin typeface="+mn-ea"/>
              <a:ea typeface="+mn-ea"/>
            </a:endParaRPr>
          </a:p>
          <a:p>
            <a:pPr marL="285750" indent="-285750">
              <a:buFont typeface="Arial"/>
              <a:buChar char="•"/>
            </a:pPr>
            <a:r>
              <a:rPr lang="ja-JP" altLang="en-US" sz="1600" dirty="0" smtClean="0">
                <a:latin typeface="+mn-ea"/>
                <a:ea typeface="+mn-ea"/>
              </a:rPr>
              <a:t>パンくずも全部押してみないといけません。</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階層が深いページほど苦痛</a:t>
            </a:r>
            <a:r>
              <a:rPr lang="ja-JP" altLang="en-US" sz="1600" dirty="0" smtClean="0">
                <a:latin typeface="+mn-ea"/>
                <a:ea typeface="+mn-ea"/>
              </a:rPr>
              <a:t>！</a:t>
            </a:r>
            <a:r>
              <a:rPr lang="en-US" altLang="ja-JP" sz="1600" dirty="0" smtClean="0">
                <a:latin typeface="+mn-ea"/>
                <a:ea typeface="+mn-ea"/>
              </a:rPr>
              <a:t/>
            </a:r>
            <a:br>
              <a:rPr lang="en-US" altLang="ja-JP" sz="1600" dirty="0" smtClean="0">
                <a:latin typeface="+mn-ea"/>
                <a:ea typeface="+mn-ea"/>
              </a:rPr>
            </a:br>
            <a:endParaRPr lang="en-US" altLang="ja-JP" sz="1600" dirty="0" smtClean="0">
              <a:latin typeface="+mn-ea"/>
              <a:ea typeface="+mn-ea"/>
            </a:endParaRPr>
          </a:p>
          <a:p>
            <a:pPr marL="285750" indent="-285750">
              <a:buFont typeface="Arial"/>
              <a:buChar char="•"/>
            </a:pPr>
            <a:r>
              <a:rPr lang="ja-JP" altLang="en-US" sz="1600" dirty="0" smtClean="0">
                <a:latin typeface="+mn-ea"/>
                <a:ea typeface="+mn-ea"/>
              </a:rPr>
              <a:t>メタタグとかはソースを開かないと見えません。</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ソースコードも確認します</a:t>
            </a:r>
            <a:r>
              <a:rPr lang="ja-JP" sz="1600" dirty="0" smtClean="0">
                <a:latin typeface="+mn-ea"/>
                <a:ea typeface="+mn-ea"/>
              </a:rPr>
              <a:t>。</a:t>
            </a:r>
            <a:r>
              <a:rPr lang="en-US" altLang="ja-JP" sz="1600" dirty="0" smtClean="0">
                <a:latin typeface="+mn-ea"/>
                <a:ea typeface="+mn-ea"/>
              </a:rPr>
              <a:t>(</a:t>
            </a:r>
            <a:r>
              <a:rPr lang="ja-JP" altLang="en-US" sz="1600" dirty="0" smtClean="0">
                <a:solidFill>
                  <a:srgbClr val="FF0000"/>
                </a:solidFill>
                <a:latin typeface="+mn-ea"/>
                <a:ea typeface="+mn-ea"/>
              </a:rPr>
              <a:t>ほとんど同じなのに</a:t>
            </a:r>
            <a:r>
              <a:rPr lang="en-US" altLang="ja-JP" sz="1600" dirty="0" smtClean="0">
                <a:solidFill>
                  <a:srgbClr val="FF0000"/>
                </a:solidFill>
                <a:latin typeface="+mn-ea"/>
                <a:ea typeface="+mn-ea"/>
              </a:rPr>
              <a:t>...</a:t>
            </a:r>
            <a:r>
              <a:rPr lang="ja-JP" altLang="en-US" sz="1600" dirty="0" smtClean="0">
                <a:solidFill>
                  <a:srgbClr val="FF0000"/>
                </a:solidFill>
                <a:latin typeface="+mn-ea"/>
                <a:ea typeface="+mn-ea"/>
              </a:rPr>
              <a:t>！</a:t>
            </a:r>
            <a:r>
              <a:rPr lang="en-US" altLang="ja-JP" sz="1600" dirty="0" smtClean="0">
                <a:latin typeface="+mn-ea"/>
                <a:ea typeface="+mn-ea"/>
              </a:rPr>
              <a:t>)</a:t>
            </a:r>
            <a:r>
              <a:rPr lang="en-US" altLang="ja-JP" sz="1600" dirty="0">
                <a:latin typeface="+mn-ea"/>
                <a:ea typeface="+mn-ea"/>
              </a:rPr>
              <a:t/>
            </a:r>
            <a:br>
              <a:rPr lang="en-US" altLang="ja-JP" sz="1600" dirty="0">
                <a:latin typeface="+mn-ea"/>
                <a:ea typeface="+mn-ea"/>
              </a:rPr>
            </a:br>
            <a:endParaRPr lang="en-US" sz="1600" dirty="0">
              <a:latin typeface="+mn-ea"/>
              <a:ea typeface="+mn-ea"/>
            </a:endParaRPr>
          </a:p>
          <a:p>
            <a:pPr marL="285750" indent="-285750">
              <a:buFont typeface="Arial"/>
              <a:buChar char="•"/>
            </a:pPr>
            <a:r>
              <a:rPr lang="ja-JP" sz="1600" dirty="0" smtClean="0">
                <a:latin typeface="+mn-ea"/>
                <a:ea typeface="+mn-ea"/>
              </a:rPr>
              <a:t>ミス</a:t>
            </a:r>
            <a:r>
              <a:rPr lang="ja-JP" altLang="en-US" sz="1600" dirty="0" smtClean="0">
                <a:latin typeface="+mn-ea"/>
                <a:ea typeface="+mn-ea"/>
              </a:rPr>
              <a:t>ってても見つけられなくなります</a:t>
            </a:r>
            <a:r>
              <a:rPr lang="ja-JP"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ずっと似たような文字を読んでいると、</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ゲシュタルト崩壊</a:t>
            </a:r>
            <a:r>
              <a:rPr lang="ja-JP" altLang="en-US" sz="1600" dirty="0" smtClean="0">
                <a:latin typeface="+mn-ea"/>
                <a:ea typeface="+mn-ea"/>
              </a:rPr>
              <a:t>を起こして</a:t>
            </a:r>
            <a:r>
              <a:rPr lang="ja-JP" altLang="en-US" sz="1600" dirty="0" smtClean="0">
                <a:solidFill>
                  <a:srgbClr val="FF0000"/>
                </a:solidFill>
                <a:latin typeface="+mn-ea"/>
                <a:ea typeface="+mn-ea"/>
              </a:rPr>
              <a:t>全部まちがってるように見えてきます</a:t>
            </a:r>
            <a:r>
              <a:rPr lang="ja-JP" altLang="en-US" sz="1600" dirty="0" smtClean="0">
                <a:latin typeface="+mn-ea"/>
                <a:ea typeface="+mn-ea"/>
              </a:rPr>
              <a:t>。</a:t>
            </a:r>
            <a:endParaRPr lang="en-US" altLang="ja-JP" sz="1600" dirty="0" smtClean="0">
              <a:latin typeface="+mn-ea"/>
              <a:ea typeface="+mn-ea"/>
            </a:endParaRPr>
          </a:p>
        </p:txBody>
      </p:sp>
      <p:sp>
        <p:nvSpPr>
          <p:cNvPr id="36" name="円形吹き出し 35"/>
          <p:cNvSpPr/>
          <p:nvPr/>
        </p:nvSpPr>
        <p:spPr>
          <a:xfrm>
            <a:off x="790804" y="2588038"/>
            <a:ext cx="1749350" cy="706918"/>
          </a:xfrm>
          <a:prstGeom prst="wedgeEllipseCallout">
            <a:avLst>
              <a:gd name="adj1" fmla="val -538"/>
              <a:gd name="adj2" fmla="val 94704"/>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ｷｬｰ</a:t>
            </a:r>
            <a:r>
              <a:rPr kumimoji="1" lang="en-US" altLang="ja-JP" dirty="0" smtClean="0">
                <a:solidFill>
                  <a:schemeClr val="bg2"/>
                </a:solidFill>
              </a:rPr>
              <a:t>!</a:t>
            </a:r>
            <a:r>
              <a:rPr kumimoji="1" lang="ja-JP" altLang="en-US" dirty="0" smtClean="0">
                <a:solidFill>
                  <a:schemeClr val="bg2"/>
                </a:solidFill>
              </a:rPr>
              <a:t>ﾀｲﾍﾝﾃﾞｽｩ</a:t>
            </a:r>
            <a:r>
              <a:rPr kumimoji="1" lang="en-US" altLang="ja-JP" dirty="0" smtClean="0">
                <a:solidFill>
                  <a:schemeClr val="bg2"/>
                </a:solidFill>
              </a:rPr>
              <a:t>!!</a:t>
            </a:r>
            <a:endParaRPr kumimoji="1" lang="ja-JP" altLang="en-US" dirty="0">
              <a:solidFill>
                <a:schemeClr val="bg2"/>
              </a:solidFill>
            </a:endParaRPr>
          </a:p>
        </p:txBody>
      </p:sp>
    </p:spTree>
    <p:extLst>
      <p:ext uri="{BB962C8B-B14F-4D97-AF65-F5344CB8AC3E}">
        <p14:creationId xmlns:p14="http://schemas.microsoft.com/office/powerpoint/2010/main" val="35730605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ja-JP" altLang="en-US" dirty="0"/>
              <a:t>機械的な作業は、機械がやった方が、早くて</a:t>
            </a:r>
            <a:r>
              <a:rPr lang="ja-JP" altLang="en-US" dirty="0" smtClean="0"/>
              <a:t>正確</a:t>
            </a:r>
            <a:r>
              <a:rPr lang="ja-JP" altLang="en-US" dirty="0" smtClean="0"/>
              <a:t>なの</a:t>
            </a:r>
            <a:r>
              <a:rPr lang="ja-JP" altLang="en-US" dirty="0" smtClean="0"/>
              <a:t>ダ</a:t>
            </a:r>
            <a:r>
              <a:rPr lang="ja-JP" altLang="en-US" dirty="0"/>
              <a:t>！</a:t>
            </a:r>
            <a:endParaRPr lang="ja-JP" altLang="en-US" dirty="0"/>
          </a:p>
        </p:txBody>
      </p:sp>
      <p:pic>
        <p:nvPicPr>
          <p:cNvPr id="5" name="図 4"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55" y="3730367"/>
            <a:ext cx="1903199" cy="2963286"/>
          </a:xfrm>
          <a:prstGeom prst="rect">
            <a:avLst/>
          </a:prstGeom>
        </p:spPr>
      </p:pic>
      <p:pic>
        <p:nvPicPr>
          <p:cNvPr id="4" name="図 3" descr="こぞうさん.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409" y="4493120"/>
            <a:ext cx="1273928" cy="2173171"/>
          </a:xfrm>
          <a:prstGeom prst="rect">
            <a:avLst/>
          </a:prstGeom>
        </p:spPr>
      </p:pic>
      <p:pic>
        <p:nvPicPr>
          <p:cNvPr id="6" name="図 5" descr="ディレクター.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57" y="4636901"/>
            <a:ext cx="1811790" cy="1972838"/>
          </a:xfrm>
          <a:prstGeom prst="rect">
            <a:avLst/>
          </a:prstGeom>
        </p:spPr>
      </p:pic>
      <p:sp>
        <p:nvSpPr>
          <p:cNvPr id="7" name="円形吹き出し 6"/>
          <p:cNvSpPr/>
          <p:nvPr/>
        </p:nvSpPr>
        <p:spPr>
          <a:xfrm>
            <a:off x="2060879" y="4373304"/>
            <a:ext cx="1174222" cy="706918"/>
          </a:xfrm>
          <a:prstGeom prst="wedgeEllipseCallout">
            <a:avLst>
              <a:gd name="adj1" fmla="val -40221"/>
              <a:gd name="adj2" fmla="val 69280"/>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sp>
        <p:nvSpPr>
          <p:cNvPr id="8" name="円形吹き出し 7"/>
          <p:cNvSpPr/>
          <p:nvPr/>
        </p:nvSpPr>
        <p:spPr>
          <a:xfrm>
            <a:off x="7380823" y="4133670"/>
            <a:ext cx="1174222" cy="706918"/>
          </a:xfrm>
          <a:prstGeom prst="wedgeEllipseCallout">
            <a:avLst>
              <a:gd name="adj1" fmla="val 19983"/>
              <a:gd name="adj2" fmla="val 74365"/>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grpSp>
        <p:nvGrpSpPr>
          <p:cNvPr id="9" name="図形グループ 8"/>
          <p:cNvGrpSpPr/>
          <p:nvPr/>
        </p:nvGrpSpPr>
        <p:grpSpPr>
          <a:xfrm>
            <a:off x="4191418" y="958534"/>
            <a:ext cx="1523165" cy="1845175"/>
            <a:chOff x="3630503" y="910606"/>
            <a:chExt cx="2096824" cy="2540111"/>
          </a:xfrm>
        </p:grpSpPr>
        <p:sp>
          <p:nvSpPr>
            <p:cNvPr id="10" name="角丸四角形 9"/>
            <p:cNvSpPr/>
            <p:nvPr/>
          </p:nvSpPr>
          <p:spPr>
            <a:xfrm>
              <a:off x="3630503" y="910606"/>
              <a:ext cx="2096824" cy="254011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1" name="図 10"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462" y="1162220"/>
              <a:ext cx="1616906" cy="2036882"/>
            </a:xfrm>
            <a:prstGeom prst="rect">
              <a:avLst/>
            </a:prstGeom>
          </p:spPr>
        </p:pic>
      </p:grpSp>
    </p:spTree>
    <p:extLst>
      <p:ext uri="{BB962C8B-B14F-4D97-AF65-F5344CB8AC3E}">
        <p14:creationId xmlns:p14="http://schemas.microsoft.com/office/powerpoint/2010/main" val="28166049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ja-JP" altLang="en-US" dirty="0" smtClean="0">
                <a:effectLst/>
              </a:rPr>
              <a:t>それって、</a:t>
            </a:r>
            <a:r>
              <a:rPr lang="en-US" altLang="ja-JP" dirty="0" smtClean="0">
                <a:effectLst/>
              </a:rPr>
              <a:t>CMS</a:t>
            </a:r>
            <a:r>
              <a:rPr lang="ja-JP" altLang="en-US" dirty="0" smtClean="0">
                <a:effectLst/>
              </a:rPr>
              <a:t>入れたら解決じゃないの？</a:t>
            </a:r>
            <a:endParaRPr lang="ja-JP" altLang="en-US" dirty="0" smtClean="0">
              <a:effectLst/>
            </a:endParaRPr>
          </a:p>
        </p:txBody>
      </p:sp>
      <p:pic>
        <p:nvPicPr>
          <p:cNvPr id="6" name="図 5" descr="営業のおおかみ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666" y="3209730"/>
            <a:ext cx="1268672" cy="3276836"/>
          </a:xfrm>
          <a:prstGeom prst="rect">
            <a:avLst/>
          </a:prstGeom>
        </p:spPr>
      </p:pic>
      <p:sp>
        <p:nvSpPr>
          <p:cNvPr id="3" name="テキスト ボックス 2"/>
          <p:cNvSpPr txBox="1"/>
          <p:nvPr/>
        </p:nvSpPr>
        <p:spPr>
          <a:xfrm>
            <a:off x="7608480" y="4469157"/>
            <a:ext cx="659180" cy="369332"/>
          </a:xfrm>
          <a:prstGeom prst="rect">
            <a:avLst/>
          </a:prstGeom>
          <a:noFill/>
        </p:spPr>
        <p:txBody>
          <a:bodyPr wrap="none" rtlCol="0">
            <a:spAutoFit/>
          </a:bodyPr>
          <a:lstStyle/>
          <a:p>
            <a:r>
              <a:rPr kumimoji="1" lang="ja-JP" altLang="en-US" dirty="0" smtClean="0"/>
              <a:t>ﾎﾞｿ</a:t>
            </a:r>
            <a:r>
              <a:rPr kumimoji="1" lang="en-US" altLang="ja-JP" dirty="0" smtClean="0"/>
              <a:t>..</a:t>
            </a:r>
            <a:endParaRPr kumimoji="1" lang="ja-JP" altLang="en-US" dirty="0"/>
          </a:p>
        </p:txBody>
      </p:sp>
    </p:spTree>
    <p:extLst>
      <p:ext uri="{BB962C8B-B14F-4D97-AF65-F5344CB8AC3E}">
        <p14:creationId xmlns:p14="http://schemas.microsoft.com/office/powerpoint/2010/main" val="42873185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設定 1">
      <a:dk1>
        <a:sysClr val="windowText" lastClr="000000"/>
      </a:dk1>
      <a:lt1>
        <a:sysClr val="window" lastClr="FFFFFF"/>
      </a:lt1>
      <a:dk2>
        <a:srgbClr val="00A0E6"/>
      </a:dk2>
      <a:lt2>
        <a:srgbClr val="00A0E6"/>
      </a:lt2>
      <a:accent1>
        <a:srgbClr val="00A0E6"/>
      </a:accent1>
      <a:accent2>
        <a:srgbClr val="C0504D"/>
      </a:accent2>
      <a:accent3>
        <a:srgbClr val="C9CACA"/>
      </a:accent3>
      <a:accent4>
        <a:srgbClr val="231815"/>
      </a:accent4>
      <a:accent5>
        <a:srgbClr val="4BACC6"/>
      </a:accent5>
      <a:accent6>
        <a:srgbClr val="F79646"/>
      </a:accent6>
      <a:hlink>
        <a:srgbClr val="0000FF"/>
      </a:hlink>
      <a:folHlink>
        <a:srgbClr val="800080"/>
      </a:folHlink>
    </a:clrScheme>
    <a:fontScheme name="ユーザー定義 1">
      <a:majorFont>
        <a:latin typeface="Arial"/>
        <a:ea typeface="HG創英角ｺﾞｼｯｸUB"/>
        <a:cs typeface=""/>
      </a:majorFont>
      <a:minorFont>
        <a:latin typeface="Arial"/>
        <a:ea typeface="HG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rgbClr val="00A0E6"/>
          </a:solidFill>
        </a:ln>
      </a:spPr>
      <a:bodyPr rtlCol="0" anchor="ctr"/>
      <a:lstStyle>
        <a:defPPr algn="ctr">
          <a:defRPr kumimoji="1" dirty="0" smtClean="0">
            <a:solidFill>
              <a:schemeClr val="bg2"/>
            </a:solidFill>
          </a:defRPr>
        </a:defPPr>
      </a:lstStyle>
      <a:style>
        <a:lnRef idx="1">
          <a:schemeClr val="accent1"/>
        </a:lnRef>
        <a:fillRef idx="3">
          <a:schemeClr val="accent1"/>
        </a:fillRef>
        <a:effectRef idx="2">
          <a:schemeClr val="accent1"/>
        </a:effectRef>
        <a:fontRef idx="minor">
          <a:schemeClr val="lt1"/>
        </a:fontRef>
      </a:style>
    </a:spDef>
    <a:lnDef>
      <a:spPr>
        <a:ln w="28575">
          <a:solidFill>
            <a:srgbClr val="FFF2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2961</TotalTime>
  <Words>1828</Words>
  <Application>Microsoft Macintosh PowerPoint</Application>
  <PresentationFormat>A4 210x297 mm</PresentationFormat>
  <Paragraphs>271</Paragraphs>
  <Slides>44</Slides>
  <Notes>1</Notes>
  <HiddenSlides>0</HiddenSlides>
  <MMClips>0</MMClips>
  <ScaleCrop>false</ScaleCrop>
  <HeadingPairs>
    <vt:vector size="4" baseType="variant">
      <vt:variant>
        <vt:lpstr>テーマ</vt:lpstr>
      </vt:variant>
      <vt:variant>
        <vt:i4>1</vt:i4>
      </vt:variant>
      <vt:variant>
        <vt:lpstr>スライド タイトル</vt:lpstr>
      </vt:variant>
      <vt:variant>
        <vt:i4>44</vt:i4>
      </vt:variant>
    </vt:vector>
  </HeadingPairs>
  <TitlesOfParts>
    <vt:vector size="45" baseType="lpstr">
      <vt:lpstr>Office テーマ</vt:lpstr>
      <vt:lpstr>Introduction of “Pickles Framework”</vt:lpstr>
      <vt:lpstr>Pickles Framework とは何ですか？</vt:lpstr>
      <vt:lpstr>PowerPoint プレゼンテーション</vt:lpstr>
      <vt:lpstr>どういう仕事が得意なの？</vt:lpstr>
      <vt:lpstr>ウェブ制作の現場では、分業で仕事をすることが多くなりました。</vt:lpstr>
      <vt:lpstr>従来のコーディングの手順は、 “機械的な作業” が なかなか多くて大変です。</vt:lpstr>
      <vt:lpstr>そうやって作られたHTMLは、チェックするのも大変です。</vt:lpstr>
      <vt:lpstr>機械的な作業は、機械がやった方が、早くて正確なのダ！</vt:lpstr>
      <vt:lpstr>それって、CMS入れたら解決じゃないの？</vt:lpstr>
      <vt:lpstr>CMSといえば、例えばこういうの。</vt:lpstr>
      <vt:lpstr>CMSの多くは「帯に短し襷に長し」、なかなか手軽に使えません。</vt:lpstr>
      <vt:lpstr>CMSはなぜ歓迎されないか： セットアップが大変です。</vt:lpstr>
      <vt:lpstr>CMSはなぜ歓迎されないか： ページ編集の手段が制限される。</vt:lpstr>
      <vt:lpstr>CMSはなぜ歓迎されないか： コンテンツデータがDBに入ってしまう</vt:lpstr>
      <vt:lpstr>CMSはなぜ歓迎されないか： DBに入ったコンテンツはバージョン管理できない</vt:lpstr>
      <vt:lpstr>CMSはなぜ歓迎されないか： 高機能すぎる！高価すぎる！</vt:lpstr>
      <vt:lpstr>Pickles Framework は、ちょうどよいのダ！</vt:lpstr>
      <vt:lpstr>ウェブサイトを3つの概念に分解して捉えます</vt:lpstr>
      <vt:lpstr>Pickles Framework はどんなことができるの？</vt:lpstr>
      <vt:lpstr>ようするに、 たくさんのHTMLを制作するときに必要な、 めんどうくさい作業を代わりにやってくれます。</vt:lpstr>
      <vt:lpstr>実際に、触ってみましょう。</vt:lpstr>
      <vt:lpstr>Pickles Framework は、ローカルに立てたサーバーで簡単に動かせます。</vt:lpstr>
      <vt:lpstr>まずは、ソースコードをダウンロードします</vt:lpstr>
      <vt:lpstr>ダウンロードしたZIPファイルを解凍します</vt:lpstr>
      <vt:lpstr>ファイルをウェブサーバーにアップロードします。</vt:lpstr>
      <vt:lpstr>これだけで、セットアップは完了です</vt:lpstr>
      <vt:lpstr>PowerPoint プレゼンテーション</vt:lpstr>
      <vt:lpstr>ウェブページを作ってみます</vt:lpstr>
      <vt:lpstr>まずはじめに、サイトマップ(ページリスト)を作ります</vt:lpstr>
      <vt:lpstr>サイトマップ(ページリスト)をインポートします</vt:lpstr>
      <vt:lpstr>サイトマップの構造が、画面に反映されます</vt:lpstr>
      <vt:lpstr>テーマを編集します</vt:lpstr>
      <vt:lpstr>コンテンツを制作します</vt:lpstr>
      <vt:lpstr>コンテンツを制作します</vt:lpstr>
      <vt:lpstr>コンテンツを制作します</vt:lpstr>
      <vt:lpstr>静的なウェブページをパブリッシュします</vt:lpstr>
      <vt:lpstr>パブリッシュ画面を開きます</vt:lpstr>
      <vt:lpstr>スタティックなHTMLファイルが生成されます</vt:lpstr>
      <vt:lpstr>PowerPoint プレゼンテーション</vt:lpstr>
      <vt:lpstr>PowerPoint プレゼンテーション</vt:lpstr>
      <vt:lpstr>将来のユメ</vt:lpstr>
      <vt:lpstr>ウェブ制作の現場では、分業で仕事をすることが多くなりました。</vt:lpstr>
      <vt:lpstr>ディレクターが設計したら、すぐにウェブページができてしまう！(ように、将来はなりたいと思います)</vt:lpstr>
      <vt:lpstr>ありがとうございました！</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Pickles Framework</dc:title>
  <dc:subject/>
  <dc:creator>Tomoya Koyanagi</dc:creator>
  <cp:keywords/>
  <dc:description/>
  <cp:lastModifiedBy>Koyanagi Tomoya</cp:lastModifiedBy>
  <cp:revision>456</cp:revision>
  <cp:lastPrinted>2014-01-26T00:40:21Z</cp:lastPrinted>
  <dcterms:created xsi:type="dcterms:W3CDTF">2012-09-13T09:42:02Z</dcterms:created>
  <dcterms:modified xsi:type="dcterms:W3CDTF">2014-03-02T08:41:40Z</dcterms:modified>
  <cp:category/>
</cp:coreProperties>
</file>